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6" r:id="rId11"/>
    <p:sldId id="265" r:id="rId12"/>
    <p:sldId id="266" r:id="rId13"/>
    <p:sldId id="268" r:id="rId14"/>
    <p:sldId id="267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7" r:id="rId23"/>
    <p:sldId id="278" r:id="rId24"/>
    <p:sldId id="281" r:id="rId25"/>
    <p:sldId id="279" r:id="rId26"/>
    <p:sldId id="280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386"/>
    </p:cViewPr>
  </p:sorter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0FBDEF-738D-4B20-B2A0-54D80DF63953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270F3A-9805-411E-8BF4-AD13E72A5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50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1C45444-FBE3-4EC8-B13C-27CBE6FEDF9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0" lang="en-US" dirty="0" smtClean="0"/>
              <a:t>The Gamma-400 space experiment</a:t>
            </a:r>
            <a:endParaRPr kumimoji="0"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1C45444-FBE3-4EC8-B13C-27CBE6FEDF9F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2980"/>
            <a:ext cx="7772400" cy="1470025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Gamma-400 space experiment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1071" y="2214070"/>
            <a:ext cx="8180264" cy="4402545"/>
          </a:xfrm>
        </p:spPr>
        <p:txBody>
          <a:bodyPr>
            <a:normAutofit fontScale="92500"/>
          </a:bodyPr>
          <a:lstStyle/>
          <a:p>
            <a:r>
              <a:rPr lang="en-US" sz="3000" b="1" dirty="0" err="1" smtClean="0"/>
              <a:t>Valter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Bonvicini</a:t>
            </a:r>
            <a:endParaRPr lang="en-US" sz="3000" b="1" dirty="0" smtClean="0"/>
          </a:p>
          <a:p>
            <a:r>
              <a:rPr lang="en-US" sz="3000" b="1" i="1" dirty="0" smtClean="0"/>
              <a:t>INFN – Trieste, Italy</a:t>
            </a:r>
          </a:p>
          <a:p>
            <a:r>
              <a:rPr lang="en-US" sz="2200" b="1" i="1" dirty="0" smtClean="0"/>
              <a:t>On behalf of the Gamma-400 Collaboration</a:t>
            </a:r>
          </a:p>
          <a:p>
            <a:endParaRPr lang="en-US" sz="2400" b="1" i="1" dirty="0">
              <a:solidFill>
                <a:srgbClr val="00B0F0"/>
              </a:solidFill>
            </a:endParaRPr>
          </a:p>
          <a:p>
            <a:endParaRPr lang="en-US" sz="2400" b="1" i="1" dirty="0" smtClean="0">
              <a:solidFill>
                <a:srgbClr val="00B0F0"/>
              </a:solidFill>
            </a:endParaRPr>
          </a:p>
          <a:p>
            <a:endParaRPr lang="en-US" sz="2400" b="1" i="1" dirty="0">
              <a:solidFill>
                <a:srgbClr val="00B0F0"/>
              </a:solidFill>
            </a:endParaRPr>
          </a:p>
          <a:p>
            <a:endParaRPr lang="en-US" sz="2400" b="1" i="1" dirty="0" smtClean="0">
              <a:solidFill>
                <a:srgbClr val="00B0F0"/>
              </a:solidFill>
            </a:endParaRPr>
          </a:p>
          <a:p>
            <a:endParaRPr lang="en-US" sz="2400" b="1" i="1" dirty="0" smtClean="0">
              <a:solidFill>
                <a:srgbClr val="00B0F0"/>
              </a:solidFill>
            </a:endParaRPr>
          </a:p>
          <a:p>
            <a:r>
              <a:rPr lang="en-US" sz="2200" b="1" i="1" dirty="0" smtClean="0"/>
              <a:t>Neutrino Oscillation Workshop - NOW 2012</a:t>
            </a:r>
          </a:p>
          <a:p>
            <a:r>
              <a:rPr lang="en-US" sz="2200" b="1" i="1" dirty="0" err="1" smtClean="0"/>
              <a:t>Conca</a:t>
            </a:r>
            <a:r>
              <a:rPr lang="en-US" sz="2200" b="1" i="1" dirty="0" smtClean="0"/>
              <a:t> </a:t>
            </a:r>
            <a:r>
              <a:rPr lang="en-US" sz="2200" b="1" i="1" dirty="0" err="1" smtClean="0"/>
              <a:t>Specchiulla</a:t>
            </a:r>
            <a:r>
              <a:rPr lang="en-US" sz="2200" b="1" i="1" dirty="0" smtClean="0"/>
              <a:t> (Otranto, Lecce, Italy) – September 9 – 16, 2012</a:t>
            </a:r>
            <a:endParaRPr lang="en-US" sz="2200" b="1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065" y="3740657"/>
            <a:ext cx="2189085" cy="1762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45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Gamma-400 and Fermi: </a:t>
            </a:r>
            <a:r>
              <a:rPr lang="en-US" dirty="0" err="1" smtClean="0"/>
              <a:t>A</a:t>
            </a:r>
            <a:r>
              <a:rPr lang="en-US" baseline="-25000" dirty="0" err="1" smtClean="0"/>
              <a:t>eff</a:t>
            </a:r>
            <a:r>
              <a:rPr lang="en-US" dirty="0" smtClean="0"/>
              <a:t> &amp; PSF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10</a:t>
            </a:fld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" y="2008016"/>
            <a:ext cx="4454980" cy="3449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802" y="2008015"/>
            <a:ext cx="4627350" cy="3449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45980" y="1547155"/>
            <a:ext cx="20922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Effective area</a:t>
            </a:r>
            <a:endParaRPr lang="en-US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413845" y="1546350"/>
            <a:ext cx="731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PSF</a:t>
            </a:r>
            <a:endParaRPr 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70640" y="5464465"/>
            <a:ext cx="39276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  <a:r>
              <a:rPr lang="en-US" dirty="0" smtClean="0"/>
              <a:t>lack line: Fermi </a:t>
            </a:r>
            <a:r>
              <a:rPr lang="en-US" dirty="0" err="1" smtClean="0"/>
              <a:t>front+back</a:t>
            </a:r>
            <a:endParaRPr lang="en-US" dirty="0" smtClean="0"/>
          </a:p>
          <a:p>
            <a:r>
              <a:rPr lang="en-US" dirty="0" smtClean="0"/>
              <a:t>Blue line: Fermi front</a:t>
            </a:r>
          </a:p>
          <a:p>
            <a:r>
              <a:rPr lang="en-US" dirty="0" smtClean="0"/>
              <a:t>Red solid line: G-400 120 x 120 cm</a:t>
            </a:r>
            <a:r>
              <a:rPr lang="en-US" baseline="30000" dirty="0" smtClean="0"/>
              <a:t>2</a:t>
            </a:r>
          </a:p>
          <a:p>
            <a:r>
              <a:rPr lang="en-US" dirty="0" smtClean="0"/>
              <a:t>Red dashed line: G400 100 x 100 cm</a:t>
            </a:r>
            <a:r>
              <a:rPr lang="en-US" baseline="30000" dirty="0" smtClean="0"/>
              <a:t>2</a:t>
            </a:r>
            <a:endParaRPr lang="en-US" baseline="30000" dirty="0"/>
          </a:p>
        </p:txBody>
      </p:sp>
      <p:sp>
        <p:nvSpPr>
          <p:cNvPr id="13" name="TextBox 12"/>
          <p:cNvSpPr txBox="1"/>
          <p:nvPr/>
        </p:nvSpPr>
        <p:spPr>
          <a:xfrm>
            <a:off x="5227214" y="5539665"/>
            <a:ext cx="30893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  <a:r>
              <a:rPr lang="en-US" dirty="0" smtClean="0"/>
              <a:t>lack line: Fermi </a:t>
            </a:r>
            <a:r>
              <a:rPr lang="en-US" dirty="0" smtClean="0"/>
              <a:t>front</a:t>
            </a:r>
          </a:p>
          <a:p>
            <a:r>
              <a:rPr lang="en-US" dirty="0" smtClean="0"/>
              <a:t>Blue </a:t>
            </a:r>
            <a:r>
              <a:rPr lang="en-US" dirty="0" smtClean="0"/>
              <a:t>line: Fermi </a:t>
            </a:r>
            <a:r>
              <a:rPr lang="en-US" dirty="0" smtClean="0"/>
              <a:t>front + back</a:t>
            </a:r>
            <a:endParaRPr lang="en-US" dirty="0" smtClean="0"/>
          </a:p>
          <a:p>
            <a:r>
              <a:rPr lang="en-US" dirty="0" smtClean="0"/>
              <a:t>Red line: Gamma-400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190153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Calorimeter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11</a:t>
            </a:fld>
            <a:endParaRPr lang="en-US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5" y="1355130"/>
            <a:ext cx="3917310" cy="3673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187950" y="1480234"/>
            <a:ext cx="4762842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200" dirty="0" smtClean="0"/>
              <a:t>Homogeneous cubic calorimeter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200" dirty="0" smtClean="0"/>
              <a:t>Symmetric, to maximize GF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200" dirty="0" smtClean="0"/>
              <a:t>Total mass &lt; 1600 kg</a:t>
            </a:r>
            <a:endParaRPr lang="en-US" sz="2200" baseline="-250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2200" dirty="0" smtClean="0">
                <a:sym typeface="Symbol"/>
              </a:rPr>
              <a:t>Very large dynamic range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200" dirty="0" smtClean="0">
                <a:sym typeface="Symbol"/>
              </a:rPr>
              <a:t>Finely segmented in all directions</a:t>
            </a:r>
          </a:p>
          <a:p>
            <a:r>
              <a:rPr lang="en-US" sz="2200" dirty="0">
                <a:sym typeface="Symbol"/>
              </a:rPr>
              <a:t> </a:t>
            </a:r>
            <a:r>
              <a:rPr lang="en-US" sz="2200" dirty="0" smtClean="0">
                <a:sym typeface="Symbol"/>
              </a:rPr>
              <a:t>    </a:t>
            </a:r>
            <a:r>
              <a:rPr lang="en-US" sz="2200" dirty="0" err="1" smtClean="0">
                <a:sym typeface="Symbol"/>
              </a:rPr>
              <a:t>microstrip</a:t>
            </a:r>
            <a:r>
              <a:rPr lang="en-US" sz="2200" dirty="0" smtClean="0">
                <a:sym typeface="Symbol"/>
              </a:rPr>
              <a:t> detectors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200" dirty="0" smtClean="0">
                <a:sym typeface="Symbol"/>
              </a:rPr>
              <a:t>1 R</a:t>
            </a:r>
            <a:r>
              <a:rPr lang="en-US" sz="2200" baseline="-25000" dirty="0" smtClean="0">
                <a:sym typeface="Symbol"/>
              </a:rPr>
              <a:t>M</a:t>
            </a:r>
            <a:r>
              <a:rPr lang="en-US" sz="2200" dirty="0" smtClean="0">
                <a:sym typeface="Symbol"/>
              </a:rPr>
              <a:t> x 1 R</a:t>
            </a:r>
            <a:r>
              <a:rPr lang="en-US" sz="2200" baseline="-25000" dirty="0" smtClean="0">
                <a:sym typeface="Symbol"/>
              </a:rPr>
              <a:t>M</a:t>
            </a:r>
            <a:r>
              <a:rPr lang="en-US" sz="2200" dirty="0" smtClean="0">
                <a:sym typeface="Symbol"/>
              </a:rPr>
              <a:t> x 1 R</a:t>
            </a:r>
            <a:r>
              <a:rPr lang="en-US" sz="2200" baseline="-25000" dirty="0" smtClean="0">
                <a:sym typeface="Symbol"/>
              </a:rPr>
              <a:t>M</a:t>
            </a:r>
            <a:r>
              <a:rPr lang="en-US" sz="2200" dirty="0" smtClean="0">
                <a:sym typeface="Symbol"/>
              </a:rPr>
              <a:t> </a:t>
            </a:r>
            <a:r>
              <a:rPr lang="en-US" sz="2200" dirty="0" err="1" smtClean="0">
                <a:sym typeface="Symbol"/>
              </a:rPr>
              <a:t>CsI</a:t>
            </a:r>
            <a:r>
              <a:rPr lang="en-US" sz="2200" dirty="0" smtClean="0">
                <a:sym typeface="Symbol"/>
              </a:rPr>
              <a:t>(</a:t>
            </a:r>
            <a:r>
              <a:rPr lang="en-US" sz="2200" dirty="0" err="1" smtClean="0">
                <a:sym typeface="Symbol"/>
              </a:rPr>
              <a:t>Tl</a:t>
            </a:r>
            <a:r>
              <a:rPr lang="en-US" sz="2200" dirty="0" smtClean="0">
                <a:sym typeface="Symbol"/>
              </a:rPr>
              <a:t>) cubic</a:t>
            </a:r>
          </a:p>
          <a:p>
            <a:r>
              <a:rPr lang="en-US" sz="2200" dirty="0">
                <a:sym typeface="Symbol"/>
              </a:rPr>
              <a:t> </a:t>
            </a:r>
            <a:r>
              <a:rPr lang="en-US" sz="2200" dirty="0" smtClean="0">
                <a:sym typeface="Symbol"/>
              </a:rPr>
              <a:t>     crystals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200" dirty="0" smtClean="0">
                <a:sym typeface="Symbol"/>
              </a:rPr>
              <a:t>Few mm gaps between crystals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527" y="4773175"/>
            <a:ext cx="3427188" cy="1770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23525" y="5080415"/>
            <a:ext cx="3243196" cy="147732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Detail of a calorimeter plane:</a:t>
            </a:r>
          </a:p>
          <a:p>
            <a:r>
              <a:rPr lang="en-US" dirty="0" smtClean="0"/>
              <a:t>Blue: crystals</a:t>
            </a:r>
          </a:p>
          <a:p>
            <a:r>
              <a:rPr lang="en-US" dirty="0" smtClean="0"/>
              <a:t>Grey: Al support</a:t>
            </a:r>
          </a:p>
          <a:p>
            <a:r>
              <a:rPr lang="en-US" dirty="0" smtClean="0"/>
              <a:t>Green: </a:t>
            </a:r>
            <a:r>
              <a:rPr lang="en-US" dirty="0" err="1" smtClean="0"/>
              <a:t>photodetectors</a:t>
            </a:r>
            <a:endParaRPr lang="en-US" dirty="0" smtClean="0"/>
          </a:p>
          <a:p>
            <a:r>
              <a:rPr lang="en-US" dirty="0" smtClean="0"/>
              <a:t>Brown: readout cables</a:t>
            </a:r>
            <a:endParaRPr lang="en-US" dirty="0"/>
          </a:p>
        </p:txBody>
      </p:sp>
      <p:sp>
        <p:nvSpPr>
          <p:cNvPr id="9" name="Right Arrow 8"/>
          <p:cNvSpPr/>
          <p:nvPr/>
        </p:nvSpPr>
        <p:spPr>
          <a:xfrm>
            <a:off x="4264760" y="5541275"/>
            <a:ext cx="758957" cy="2778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67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Calorimeter details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8537702"/>
              </p:ext>
            </p:extLst>
          </p:nvPr>
        </p:nvGraphicFramePr>
        <p:xfrm>
          <a:off x="76200" y="1431940"/>
          <a:ext cx="8991598" cy="4145042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111074"/>
                <a:gridCol w="1808341"/>
                <a:gridCol w="1788297"/>
                <a:gridCol w="1593158"/>
                <a:gridCol w="1690728"/>
              </a:tblGrid>
              <a:tr h="370812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en-US" sz="1600" smtClean="0"/>
                        <a:t>Cubes</a:t>
                      </a:r>
                      <a:endParaRPr lang="en-US" sz="160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en-US" sz="1600" smtClean="0"/>
                        <a:t>Cubes</a:t>
                      </a:r>
                      <a:endParaRPr lang="en-US" sz="160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en-US" sz="1600" smtClean="0"/>
                        <a:t>Cubes</a:t>
                      </a:r>
                      <a:endParaRPr lang="en-US" sz="160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en-US" sz="1600" smtClean="0"/>
                        <a:t>Cubes</a:t>
                      </a:r>
                      <a:endParaRPr lang="en-US" sz="160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</a:tr>
              <a:tr h="3911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mtClean="0"/>
                        <a:t>N</a:t>
                      </a:r>
                      <a:r>
                        <a:rPr lang="en-US" sz="1600" smtClean="0">
                          <a:sym typeface="Symbol"/>
                        </a:rPr>
                        <a:t></a:t>
                      </a:r>
                      <a:r>
                        <a:rPr lang="en-US" sz="1600" smtClean="0"/>
                        <a:t>N</a:t>
                      </a:r>
                      <a:r>
                        <a:rPr lang="en-US" sz="1600" smtClean="0">
                          <a:sym typeface="Symbol"/>
                        </a:rPr>
                        <a:t></a:t>
                      </a:r>
                      <a:r>
                        <a:rPr lang="en-US" sz="1600" smtClean="0"/>
                        <a:t>N</a:t>
                      </a:r>
                      <a:endParaRPr lang="en-US" sz="1600" smtClean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smtClean="0"/>
                        <a:t>20</a:t>
                      </a:r>
                      <a:r>
                        <a:rPr lang="en-US" sz="1600" smtClean="0">
                          <a:sym typeface="Symbol"/>
                        </a:rPr>
                        <a:t>20</a:t>
                      </a:r>
                      <a:r>
                        <a:rPr lang="en-US" sz="1600" smtClean="0"/>
                        <a:t>20 </a:t>
                      </a:r>
                      <a:endParaRPr lang="en-US" sz="1600" b="1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mtClean="0"/>
                        <a:t>20</a:t>
                      </a:r>
                      <a:r>
                        <a:rPr lang="en-US" sz="1600" smtClean="0">
                          <a:sym typeface="Symbol"/>
                        </a:rPr>
                        <a:t>2019</a:t>
                      </a:r>
                      <a:endParaRPr lang="en-US" sz="1600" b="1" smtClean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mtClean="0"/>
                        <a:t>21</a:t>
                      </a:r>
                      <a:r>
                        <a:rPr lang="en-US" sz="1600" smtClean="0">
                          <a:sym typeface="Symbol"/>
                        </a:rPr>
                        <a:t>2118</a:t>
                      </a:r>
                      <a:endParaRPr lang="en-US" sz="1600" b="1" smtClean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mtClean="0">
                          <a:sym typeface="Symbol"/>
                        </a:rPr>
                        <a:t>323232</a:t>
                      </a:r>
                      <a:endParaRPr lang="en-US" sz="1600" b="1" smtClean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</a:tr>
              <a:tr h="370812">
                <a:tc>
                  <a:txBody>
                    <a:bodyPr/>
                    <a:lstStyle/>
                    <a:p>
                      <a:r>
                        <a:rPr lang="en-US" sz="1600" smtClean="0"/>
                        <a:t>L (cm)</a:t>
                      </a:r>
                      <a:endParaRPr lang="en-US" sz="160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smtClean="0"/>
                        <a:t>3.6*</a:t>
                      </a:r>
                      <a:endParaRPr lang="en-US" sz="160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mtClean="0"/>
                        <a:t>3.6*</a:t>
                      </a:r>
                      <a:endParaRPr lang="en-US" sz="1600" smtClean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mtClean="0"/>
                        <a:t>3.6*</a:t>
                      </a:r>
                      <a:endParaRPr lang="en-US" sz="1600" smtClean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mtClean="0"/>
                        <a:t>2.2</a:t>
                      </a:r>
                      <a:endParaRPr lang="en-US" sz="1600" smtClean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</a:tr>
              <a:tr h="370812">
                <a:tc>
                  <a:txBody>
                    <a:bodyPr/>
                    <a:lstStyle/>
                    <a:p>
                      <a:r>
                        <a:rPr lang="en-US" sz="1600" smtClean="0"/>
                        <a:t>Crystal volume (cm</a:t>
                      </a:r>
                      <a:r>
                        <a:rPr lang="en-US" sz="1600" baseline="30000" smtClean="0"/>
                        <a:t>3</a:t>
                      </a:r>
                      <a:r>
                        <a:rPr lang="en-US" sz="1600" smtClean="0"/>
                        <a:t>)</a:t>
                      </a:r>
                      <a:endParaRPr lang="en-US" sz="160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smtClean="0"/>
                        <a:t>46.7</a:t>
                      </a:r>
                      <a:endParaRPr lang="en-US" sz="160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mtClean="0"/>
                        <a:t>46.7</a:t>
                      </a:r>
                      <a:endParaRPr lang="en-US" sz="1600" smtClean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mtClean="0"/>
                        <a:t>46.7</a:t>
                      </a:r>
                      <a:endParaRPr lang="en-US" sz="1600" smtClean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mtClean="0"/>
                        <a:t>10.6</a:t>
                      </a:r>
                      <a:endParaRPr lang="en-US" sz="1600" smtClean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</a:tr>
              <a:tr h="370812">
                <a:tc>
                  <a:txBody>
                    <a:bodyPr/>
                    <a:lstStyle/>
                    <a:p>
                      <a:r>
                        <a:rPr lang="en-US" sz="1600" smtClean="0"/>
                        <a:t>Gap (cm)</a:t>
                      </a:r>
                      <a:endParaRPr lang="en-US" sz="160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smtClean="0"/>
                        <a:t>0.3</a:t>
                      </a:r>
                      <a:endParaRPr lang="en-US" sz="1600" b="1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mtClean="0"/>
                        <a:t>0.4</a:t>
                      </a:r>
                      <a:endParaRPr lang="en-US" sz="1600" b="1" smtClean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mtClean="0"/>
                        <a:t>0.3</a:t>
                      </a:r>
                      <a:endParaRPr lang="en-US" sz="1600" b="1" smtClean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mtClean="0"/>
                        <a:t>0.3</a:t>
                      </a:r>
                      <a:endParaRPr lang="en-US" sz="1600" b="1" smtClean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</a:tr>
              <a:tr h="370812">
                <a:tc>
                  <a:txBody>
                    <a:bodyPr/>
                    <a:lstStyle/>
                    <a:p>
                      <a:r>
                        <a:rPr lang="en-US" sz="1600" smtClean="0"/>
                        <a:t>Mass (Kg)</a:t>
                      </a:r>
                      <a:endParaRPr lang="en-US" sz="160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smtClean="0"/>
                        <a:t>1683</a:t>
                      </a:r>
                      <a:endParaRPr lang="en-US" sz="160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mtClean="0"/>
                        <a:t>1599</a:t>
                      </a:r>
                      <a:endParaRPr lang="en-US" sz="1600" smtClean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mtClean="0"/>
                        <a:t>1578</a:t>
                      </a:r>
                      <a:endParaRPr lang="en-US" sz="1600" smtClean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mtClean="0"/>
                        <a:t>1574</a:t>
                      </a:r>
                      <a:endParaRPr lang="en-US" sz="1600" smtClean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</a:tr>
              <a:tr h="370812">
                <a:tc>
                  <a:txBody>
                    <a:bodyPr/>
                    <a:lstStyle/>
                    <a:p>
                      <a:r>
                        <a:rPr lang="en-US" sz="1600" err="1" smtClean="0"/>
                        <a:t>N.Crystals</a:t>
                      </a:r>
                      <a:endParaRPr lang="en-US" sz="160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smtClean="0"/>
                        <a:t>8000</a:t>
                      </a:r>
                      <a:endParaRPr lang="en-US" sz="160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mtClean="0"/>
                        <a:t>7600</a:t>
                      </a:r>
                      <a:endParaRPr lang="en-US" sz="1600" smtClean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mtClean="0"/>
                        <a:t>7497</a:t>
                      </a:r>
                      <a:endParaRPr lang="en-US" sz="1600" smtClean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mtClean="0"/>
                        <a:t>32768</a:t>
                      </a:r>
                      <a:endParaRPr lang="en-US" sz="1600" smtClean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</a:tr>
              <a:tr h="3708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aseline="0" smtClean="0"/>
                        <a:t>Size (cm</a:t>
                      </a:r>
                      <a:r>
                        <a:rPr lang="en-US" sz="1600" baseline="30000" smtClean="0"/>
                        <a:t>3</a:t>
                      </a:r>
                      <a:r>
                        <a:rPr lang="en-US" sz="1600" baseline="0" smtClean="0"/>
                        <a:t>)</a:t>
                      </a:r>
                      <a:endParaRPr lang="en-US" sz="1600" baseline="0" smtClean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mtClean="0"/>
                        <a:t>78.0</a:t>
                      </a:r>
                      <a:r>
                        <a:rPr lang="en-US" sz="1600" smtClean="0">
                          <a:sym typeface="Symbol"/>
                        </a:rPr>
                        <a:t></a:t>
                      </a:r>
                      <a:r>
                        <a:rPr lang="en-US" sz="1600" smtClean="0"/>
                        <a:t>78.0</a:t>
                      </a:r>
                      <a:r>
                        <a:rPr lang="en-US" sz="1600" smtClean="0">
                          <a:sym typeface="Symbol"/>
                        </a:rPr>
                        <a:t></a:t>
                      </a:r>
                      <a:r>
                        <a:rPr lang="en-US" sz="1600" smtClean="0"/>
                        <a:t>78.0</a:t>
                      </a:r>
                      <a:endParaRPr lang="en-US" sz="1600" smtClean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mtClean="0">
                          <a:sym typeface="Symbol"/>
                        </a:rPr>
                        <a:t>80.080.076.0</a:t>
                      </a:r>
                      <a:r>
                        <a:rPr lang="en-US" sz="1600" smtClean="0"/>
                        <a:t> </a:t>
                      </a:r>
                      <a:endParaRPr lang="en-US" sz="1600" smtClean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mtClean="0"/>
                        <a:t>81.9</a:t>
                      </a:r>
                      <a:r>
                        <a:rPr lang="en-US" sz="1600" smtClean="0">
                          <a:sym typeface="Symbol"/>
                        </a:rPr>
                        <a:t></a:t>
                      </a:r>
                      <a:r>
                        <a:rPr lang="en-US" sz="1600" smtClean="0"/>
                        <a:t>81.9</a:t>
                      </a:r>
                      <a:r>
                        <a:rPr lang="en-US" sz="1600" smtClean="0">
                          <a:sym typeface="Symbol"/>
                        </a:rPr>
                        <a:t>81.9</a:t>
                      </a:r>
                      <a:r>
                        <a:rPr lang="en-US" sz="1600" smtClean="0"/>
                        <a:t> </a:t>
                      </a:r>
                      <a:endParaRPr lang="en-US" sz="1600" smtClean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mtClean="0"/>
                        <a:t>80.0</a:t>
                      </a:r>
                      <a:r>
                        <a:rPr lang="en-US" sz="1600" smtClean="0">
                          <a:sym typeface="Symbol"/>
                        </a:rPr>
                        <a:t></a:t>
                      </a:r>
                      <a:r>
                        <a:rPr lang="en-US" sz="1600" smtClean="0"/>
                        <a:t>80.0</a:t>
                      </a:r>
                      <a:r>
                        <a:rPr lang="en-US" sz="1600" smtClean="0">
                          <a:sym typeface="Symbol"/>
                        </a:rPr>
                        <a:t>80.0</a:t>
                      </a:r>
                      <a:r>
                        <a:rPr lang="en-US" sz="1600" smtClean="0"/>
                        <a:t> </a:t>
                      </a:r>
                      <a:endParaRPr lang="en-US" sz="1600" smtClean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</a:tr>
              <a:tr h="579076">
                <a:tc>
                  <a:txBody>
                    <a:bodyPr/>
                    <a:lstStyle/>
                    <a:p>
                      <a:r>
                        <a:rPr lang="en-US" sz="1600" smtClean="0"/>
                        <a:t>Depth</a:t>
                      </a:r>
                      <a:r>
                        <a:rPr lang="en-US" sz="1600" baseline="0" smtClean="0"/>
                        <a:t>  </a:t>
                      </a:r>
                      <a:r>
                        <a:rPr lang="en-US" sz="1600" smtClean="0"/>
                        <a:t>(R.L.)</a:t>
                      </a:r>
                    </a:p>
                    <a:p>
                      <a:r>
                        <a:rPr lang="en-US" sz="1600" smtClean="0"/>
                        <a:t>   “        (I.L.)</a:t>
                      </a:r>
                      <a:endParaRPr lang="en-US" sz="160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smtClean="0">
                          <a:sym typeface="Symbol"/>
                        </a:rPr>
                        <a:t>393939</a:t>
                      </a:r>
                      <a:endParaRPr lang="en-US" sz="160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mtClean="0">
                          <a:sym typeface="Symbol"/>
                        </a:rPr>
                        <a:t>1.81.81.8</a:t>
                      </a:r>
                      <a:endParaRPr lang="en-US" sz="1600" smtClean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smtClean="0">
                          <a:sym typeface="Symbol"/>
                        </a:rPr>
                        <a:t>393937</a:t>
                      </a:r>
                      <a:endParaRPr lang="en-US" sz="1600" smtClean="0"/>
                    </a:p>
                    <a:p>
                      <a:pPr algn="ctr"/>
                      <a:r>
                        <a:rPr lang="en-US" sz="1600" smtClean="0"/>
                        <a:t>1.8</a:t>
                      </a:r>
                      <a:r>
                        <a:rPr lang="en-US" sz="1600" smtClean="0">
                          <a:sym typeface="Symbol"/>
                        </a:rPr>
                        <a:t>1.81.7</a:t>
                      </a:r>
                      <a:endParaRPr lang="en-US" sz="1600" smtClean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smtClean="0">
                          <a:sym typeface="Symbol"/>
                        </a:rPr>
                        <a:t>414133</a:t>
                      </a:r>
                      <a:endParaRPr lang="en-US" sz="1600" smtClean="0"/>
                    </a:p>
                    <a:p>
                      <a:pPr algn="ctr"/>
                      <a:r>
                        <a:rPr lang="en-US" sz="1600" smtClean="0"/>
                        <a:t>1.9</a:t>
                      </a:r>
                      <a:r>
                        <a:rPr lang="en-US" sz="1600" smtClean="0">
                          <a:sym typeface="Symbol"/>
                        </a:rPr>
                        <a:t>1.91.6</a:t>
                      </a:r>
                      <a:endParaRPr lang="en-US" sz="1600" smtClean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smtClean="0">
                          <a:sym typeface="Symbol"/>
                        </a:rPr>
                        <a:t>383838</a:t>
                      </a:r>
                      <a:endParaRPr lang="en-US" sz="1600" smtClean="0"/>
                    </a:p>
                    <a:p>
                      <a:pPr algn="ctr"/>
                      <a:r>
                        <a:rPr lang="en-US" sz="1600" smtClean="0"/>
                        <a:t>1.8</a:t>
                      </a:r>
                      <a:r>
                        <a:rPr lang="en-US" sz="1600" smtClean="0">
                          <a:sym typeface="Symbol"/>
                        </a:rPr>
                        <a:t>1.81.8</a:t>
                      </a:r>
                      <a:endParaRPr lang="en-US" sz="1600" smtClean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</a:tr>
              <a:tr h="579076">
                <a:tc>
                  <a:txBody>
                    <a:bodyPr/>
                    <a:lstStyle/>
                    <a:p>
                      <a:r>
                        <a:rPr lang="en-US" sz="1600" smtClean="0"/>
                        <a:t>Planar GF (m</a:t>
                      </a:r>
                      <a:r>
                        <a:rPr lang="en-US" sz="1600" baseline="30000" smtClean="0"/>
                        <a:t>2</a:t>
                      </a:r>
                      <a:r>
                        <a:rPr lang="en-US" sz="1600" smtClean="0"/>
                        <a:t>sr)</a:t>
                      </a:r>
                    </a:p>
                    <a:p>
                      <a:r>
                        <a:rPr lang="en-US" sz="1600" smtClean="0"/>
                        <a:t>(</a:t>
                      </a:r>
                      <a:r>
                        <a:rPr lang="en-US" sz="1600" err="1" smtClean="0"/>
                        <a:t>fiducial</a:t>
                      </a:r>
                      <a:r>
                        <a:rPr lang="en-US" sz="1600" smtClean="0"/>
                        <a:t>**)</a:t>
                      </a:r>
                      <a:endParaRPr lang="en-US" sz="160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smtClean="0"/>
                        <a:t>1.72</a:t>
                      </a:r>
                      <a:r>
                        <a:rPr lang="en-US" sz="1600" smtClean="0">
                          <a:sym typeface="Symbol"/>
                        </a:rPr>
                        <a:t>1.721.72</a:t>
                      </a:r>
                      <a:endParaRPr lang="en-US" sz="160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smtClean="0"/>
                        <a:t>1.81</a:t>
                      </a:r>
                      <a:r>
                        <a:rPr lang="en-US" sz="1600" smtClean="0">
                          <a:sym typeface="Symbol"/>
                        </a:rPr>
                        <a:t></a:t>
                      </a:r>
                      <a:r>
                        <a:rPr lang="en-US" sz="1600" smtClean="0"/>
                        <a:t>1.72</a:t>
                      </a:r>
                      <a:r>
                        <a:rPr lang="en-US" sz="1600" smtClean="0">
                          <a:sym typeface="Symbol"/>
                        </a:rPr>
                        <a:t></a:t>
                      </a:r>
                      <a:r>
                        <a:rPr lang="en-US" sz="1600" smtClean="0"/>
                        <a:t>1.72</a:t>
                      </a:r>
                      <a:endParaRPr lang="en-US" sz="160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smtClean="0"/>
                        <a:t>1.91</a:t>
                      </a:r>
                      <a:r>
                        <a:rPr lang="en-US" sz="1600" smtClean="0">
                          <a:sym typeface="Symbol"/>
                        </a:rPr>
                        <a:t>1.531.53</a:t>
                      </a:r>
                      <a:endParaRPr lang="en-US" sz="160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1.89</a:t>
                      </a:r>
                      <a:r>
                        <a:rPr lang="en-US" sz="1600" dirty="0" smtClean="0">
                          <a:sym typeface="Symbol"/>
                        </a:rPr>
                        <a:t>1.891.89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/>
                </a:tc>
              </a:tr>
            </a:tbl>
          </a:graphicData>
        </a:graphic>
      </p:graphicFrame>
      <p:sp>
        <p:nvSpPr>
          <p:cNvPr id="8" name="TextBox 6"/>
          <p:cNvSpPr txBox="1">
            <a:spLocks noChangeArrowheads="1"/>
          </p:cNvSpPr>
          <p:nvPr/>
        </p:nvSpPr>
        <p:spPr bwMode="auto">
          <a:xfrm>
            <a:off x="152400" y="5638800"/>
            <a:ext cx="448712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600" dirty="0">
                <a:latin typeface="+mn-lt"/>
              </a:rPr>
              <a:t>(* one Moliere radius)</a:t>
            </a:r>
          </a:p>
          <a:p>
            <a:pPr eaLnBrk="1" hangingPunct="1"/>
            <a:r>
              <a:rPr lang="en-US" sz="1600" dirty="0">
                <a:latin typeface="+mn-lt"/>
              </a:rPr>
              <a:t>(** within a reduced perimeter of size (N-1)*L ) </a:t>
            </a:r>
          </a:p>
        </p:txBody>
      </p:sp>
      <p:sp>
        <p:nvSpPr>
          <p:cNvPr id="9" name="Oval 8"/>
          <p:cNvSpPr/>
          <p:nvPr/>
        </p:nvSpPr>
        <p:spPr>
          <a:xfrm>
            <a:off x="0" y="4210050"/>
            <a:ext cx="9144000" cy="9048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263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Gamma-400: </a:t>
            </a:r>
            <a:r>
              <a:rPr lang="en-US" dirty="0" smtClean="0"/>
              <a:t>scientific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Dark matter studies at </a:t>
            </a:r>
            <a:r>
              <a:rPr lang="en-US" dirty="0" err="1" smtClean="0"/>
              <a:t>GeV</a:t>
            </a:r>
            <a:r>
              <a:rPr lang="en-US" dirty="0" smtClean="0"/>
              <a:t> energies, resolving the Galactic Center and providing excellent sensitivity for searches in spheroidal galaxies (</a:t>
            </a:r>
            <a:r>
              <a:rPr lang="en-US" dirty="0" smtClean="0">
                <a:sym typeface="Symbol"/>
              </a:rPr>
              <a:t>several times better than Fermi-LAT)</a:t>
            </a:r>
          </a:p>
          <a:p>
            <a:r>
              <a:rPr lang="en-US" dirty="0" smtClean="0">
                <a:sym typeface="Symbol"/>
              </a:rPr>
              <a:t>Cosmic-ray acceleration in SNR and galactic diffusion resolved with unprecedented detail in both space and spectra.</a:t>
            </a:r>
          </a:p>
          <a:p>
            <a:pPr lvl="1"/>
            <a:r>
              <a:rPr lang="en-US" dirty="0" smtClean="0">
                <a:sym typeface="Symbol"/>
              </a:rPr>
              <a:t>Excellent sensitivity to neutral pion emission below 200 MeV.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5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cientific goals: low-energy </a:t>
            </a:r>
            <a:r>
              <a:rPr lang="en-US" dirty="0" smtClean="0">
                <a:sym typeface="Symbol"/>
              </a:rPr>
              <a:t>s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14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00" y="1623965"/>
            <a:ext cx="7629269" cy="4723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266078" y="1163105"/>
            <a:ext cx="44181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Cosmic rays and low-energy </a:t>
            </a:r>
            <a:r>
              <a:rPr lang="en-US" sz="2400" dirty="0" smtClean="0">
                <a:sym typeface="Symbol"/>
              </a:rPr>
              <a:t>s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3132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Scientific goals: </a:t>
            </a:r>
            <a:r>
              <a:rPr lang="en-US" dirty="0" smtClean="0"/>
              <a:t>high-energy </a:t>
            </a:r>
            <a:r>
              <a:rPr lang="en-US" dirty="0">
                <a:sym typeface="Symbol"/>
              </a:rPr>
              <a:t>s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15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25" y="1182251"/>
            <a:ext cx="7161370" cy="537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6963891" y="1086295"/>
            <a:ext cx="2024684" cy="6463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it-IT" dirty="0">
                <a:solidFill>
                  <a:schemeClr val="bg1"/>
                </a:solidFill>
              </a:rPr>
              <a:t>arXiv:1205.1045</a:t>
            </a:r>
          </a:p>
          <a:p>
            <a:pPr eaLnBrk="1" hangingPunct="1"/>
            <a:r>
              <a:rPr lang="it-IT" dirty="0">
                <a:solidFill>
                  <a:schemeClr val="bg1"/>
                </a:solidFill>
              </a:rPr>
              <a:t>arXiv:1206.1616</a:t>
            </a:r>
          </a:p>
        </p:txBody>
      </p:sp>
      <p:sp>
        <p:nvSpPr>
          <p:cNvPr id="9" name="TextBox 5"/>
          <p:cNvSpPr txBox="1">
            <a:spLocks noChangeArrowheads="1"/>
          </p:cNvSpPr>
          <p:nvPr/>
        </p:nvSpPr>
        <p:spPr bwMode="auto">
          <a:xfrm>
            <a:off x="6405325" y="1039190"/>
            <a:ext cx="40957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it-IT" sz="3200" dirty="0">
                <a:solidFill>
                  <a:schemeClr val="bg1"/>
                </a:solidFill>
              </a:rPr>
              <a:t>+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14815" y="3044950"/>
            <a:ext cx="5856713" cy="1477328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cs typeface="Times New Roman" pitchFamily="18" charset="0"/>
              </a:rPr>
              <a:t>Gamma-400 ideal for looking for spectral DM-induced</a:t>
            </a:r>
          </a:p>
          <a:p>
            <a:r>
              <a:rPr lang="en-US" dirty="0">
                <a:solidFill>
                  <a:schemeClr val="bg1"/>
                </a:solidFill>
                <a:cs typeface="Times New Roman" pitchFamily="18" charset="0"/>
              </a:rPr>
              <a:t>f</a:t>
            </a:r>
            <a:r>
              <a:rPr lang="en-US" dirty="0" smtClean="0">
                <a:solidFill>
                  <a:schemeClr val="bg1"/>
                </a:solidFill>
                <a:cs typeface="Times New Roman" pitchFamily="18" charset="0"/>
              </a:rPr>
              <a:t>eatures, like searching for </a:t>
            </a:r>
            <a:r>
              <a:rPr lang="en-US" dirty="0" smtClean="0">
                <a:solidFill>
                  <a:schemeClr val="bg1"/>
                </a:solidFill>
                <a:cs typeface="Times New Roman" pitchFamily="18" charset="0"/>
                <a:sym typeface="Symbol"/>
              </a:rPr>
              <a:t></a:t>
            </a:r>
            <a:r>
              <a:rPr lang="en-US" dirty="0" smtClean="0">
                <a:solidFill>
                  <a:schemeClr val="bg1"/>
                </a:solidFill>
                <a:cs typeface="Times New Roman" pitchFamily="18" charset="0"/>
              </a:rPr>
              <a:t>–ray lines! If </a:t>
            </a:r>
            <a:r>
              <a:rPr lang="en-US" dirty="0" err="1" smtClean="0">
                <a:solidFill>
                  <a:schemeClr val="bg1"/>
                </a:solidFill>
                <a:cs typeface="Times New Roman" pitchFamily="18" charset="0"/>
              </a:rPr>
              <a:t>Weniger</a:t>
            </a:r>
            <a:r>
              <a:rPr lang="en-US" dirty="0" smtClean="0">
                <a:solidFill>
                  <a:schemeClr val="bg1"/>
                </a:solidFill>
                <a:cs typeface="Times New Roman" pitchFamily="18" charset="0"/>
              </a:rPr>
              <a:t> is right, the 130 </a:t>
            </a:r>
            <a:r>
              <a:rPr lang="en-US" dirty="0" err="1" smtClean="0">
                <a:solidFill>
                  <a:schemeClr val="bg1"/>
                </a:solidFill>
                <a:cs typeface="Times New Roman" pitchFamily="18" charset="0"/>
              </a:rPr>
              <a:t>GeV</a:t>
            </a:r>
            <a:r>
              <a:rPr lang="en-US" dirty="0" smtClean="0">
                <a:solidFill>
                  <a:schemeClr val="bg1"/>
                </a:solidFill>
                <a:cs typeface="Times New Roman" pitchFamily="18" charset="0"/>
              </a:rPr>
              <a:t> line should be seen with </a:t>
            </a:r>
            <a:r>
              <a:rPr lang="en-US" dirty="0" smtClean="0">
                <a:solidFill>
                  <a:schemeClr val="bg1"/>
                </a:solidFill>
                <a:cs typeface="Times New Roman" pitchFamily="18" charset="0"/>
                <a:sym typeface="Symbol"/>
              </a:rPr>
              <a:t></a:t>
            </a:r>
            <a:r>
              <a:rPr lang="en-US" dirty="0" smtClean="0">
                <a:solidFill>
                  <a:schemeClr val="bg1"/>
                </a:solidFill>
                <a:cs typeface="Times New Roman" pitchFamily="18" charset="0"/>
              </a:rPr>
              <a:t>10 </a:t>
            </a:r>
            <a:r>
              <a:rPr lang="en-US" dirty="0" smtClean="0">
                <a:solidFill>
                  <a:schemeClr val="bg1"/>
                </a:solidFill>
                <a:cs typeface="Times New Roman" pitchFamily="18" charset="0"/>
                <a:sym typeface="Symbol"/>
              </a:rPr>
              <a:t></a:t>
            </a:r>
            <a:r>
              <a:rPr lang="en-US" dirty="0" smtClean="0">
                <a:solidFill>
                  <a:schemeClr val="bg1"/>
                </a:solidFill>
                <a:cs typeface="Times New Roman" pitchFamily="18" charset="0"/>
              </a:rPr>
              <a:t> significance (L. </a:t>
            </a:r>
            <a:r>
              <a:rPr lang="en-US" dirty="0" err="1" smtClean="0">
                <a:solidFill>
                  <a:schemeClr val="bg1"/>
                </a:solidFill>
                <a:cs typeface="Times New Roman" pitchFamily="18" charset="0"/>
              </a:rPr>
              <a:t>Bergström</a:t>
            </a:r>
            <a:r>
              <a:rPr lang="en-US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cs typeface="Times New Roman" pitchFamily="18" charset="0"/>
              </a:rPr>
              <a:t>et al</a:t>
            </a:r>
            <a:r>
              <a:rPr lang="en-US" dirty="0">
                <a:solidFill>
                  <a:schemeClr val="bg1"/>
                </a:solidFill>
                <a:cs typeface="Times New Roman" pitchFamily="18" charset="0"/>
              </a:rPr>
              <a:t>., </a:t>
            </a:r>
            <a:r>
              <a:rPr lang="en-US" dirty="0" smtClean="0">
                <a:solidFill>
                  <a:schemeClr val="bg1"/>
                </a:solidFill>
                <a:cs typeface="Times New Roman" pitchFamily="18" charset="0"/>
              </a:rPr>
              <a:t> arXiv:1207.6773v1 </a:t>
            </a:r>
            <a:r>
              <a:rPr lang="en-US" dirty="0">
                <a:solidFill>
                  <a:schemeClr val="bg1"/>
                </a:solidFill>
                <a:cs typeface="Times New Roman" pitchFamily="18" charset="0"/>
              </a:rPr>
              <a:t>[</a:t>
            </a:r>
            <a:r>
              <a:rPr lang="en-US" dirty="0" err="1">
                <a:solidFill>
                  <a:schemeClr val="bg1"/>
                </a:solidFill>
                <a:cs typeface="Times New Roman" pitchFamily="18" charset="0"/>
              </a:rPr>
              <a:t>hep-ph</a:t>
            </a:r>
            <a:r>
              <a:rPr lang="en-US" dirty="0" smtClean="0">
                <a:solidFill>
                  <a:schemeClr val="bg1"/>
                </a:solidFill>
                <a:cs typeface="Times New Roman" pitchFamily="18" charset="0"/>
              </a:rPr>
              <a:t>])</a:t>
            </a:r>
            <a:endParaRPr lang="en-US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84265" y="6155755"/>
            <a:ext cx="3344185" cy="369332"/>
          </a:xfrm>
          <a:prstGeom prst="rect">
            <a:avLst/>
          </a:prstGeom>
          <a:solidFill>
            <a:srgbClr val="FFFF99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cs typeface="Times New Roman" pitchFamily="18" charset="0"/>
              </a:rPr>
              <a:t>L. </a:t>
            </a:r>
            <a:r>
              <a:rPr lang="en-US" dirty="0" err="1" smtClean="0">
                <a:solidFill>
                  <a:schemeClr val="bg1"/>
                </a:solidFill>
                <a:cs typeface="Times New Roman" pitchFamily="18" charset="0"/>
              </a:rPr>
              <a:t>Bergström</a:t>
            </a:r>
            <a:r>
              <a:rPr lang="en-US" dirty="0" smtClean="0">
                <a:solidFill>
                  <a:schemeClr val="bg1"/>
                </a:solidFill>
                <a:cs typeface="Times New Roman" pitchFamily="18" charset="0"/>
              </a:rPr>
              <a:t>, , Stockholm 2012</a:t>
            </a:r>
            <a:endParaRPr lang="en-US" dirty="0">
              <a:solidFill>
                <a:schemeClr val="bg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1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Scientific goals: electrons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16</a:t>
            </a:fld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794" y="1600200"/>
            <a:ext cx="5812412" cy="470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860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Scientific goals: nuclei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17</a:t>
            </a:fld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317" y="1600200"/>
            <a:ext cx="7577365" cy="470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649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Gamma-400 mission represents a unique opportunity to perform simultaneous measurements of photons, electrons and nuclei with unprecedented accuracy.</a:t>
            </a:r>
          </a:p>
          <a:p>
            <a:r>
              <a:rPr lang="en-US" dirty="0" smtClean="0"/>
              <a:t>Gamma-400 can provide in-depth investigations on some of the most challenging physics items, such as DM search, CR origin, production and acceleration to the highest energies…</a:t>
            </a:r>
          </a:p>
          <a:p>
            <a:r>
              <a:rPr lang="en-US" dirty="0" smtClean="0"/>
              <a:t>A TDR of </a:t>
            </a:r>
            <a:r>
              <a:rPr lang="en-US" dirty="0" smtClean="0"/>
              <a:t>the </a:t>
            </a:r>
            <a:r>
              <a:rPr lang="en-US" dirty="0" smtClean="0"/>
              <a:t>upgraded version of the instrument will be presented by mid 2013.</a:t>
            </a:r>
          </a:p>
          <a:p>
            <a:r>
              <a:rPr lang="en-US" dirty="0" smtClean="0"/>
              <a:t>The launch is currently scheduled by November 2018.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2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Back-up slides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18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Introduction</a:t>
            </a:r>
          </a:p>
          <a:p>
            <a:r>
              <a:rPr lang="en-US" sz="2800" dirty="0" smtClean="0"/>
              <a:t>Gamma-400 mission:</a:t>
            </a:r>
          </a:p>
          <a:p>
            <a:pPr lvl="1"/>
            <a:r>
              <a:rPr lang="en-US" sz="2400" dirty="0" smtClean="0"/>
              <a:t>“Baseline” (original Russian) project</a:t>
            </a:r>
          </a:p>
          <a:p>
            <a:pPr lvl="1"/>
            <a:r>
              <a:rPr lang="en-US" sz="2400" dirty="0" smtClean="0"/>
              <a:t>Italian proposal</a:t>
            </a:r>
          </a:p>
          <a:p>
            <a:r>
              <a:rPr lang="en-US" sz="2800" dirty="0" smtClean="0"/>
              <a:t>Gamma-400 physics potential</a:t>
            </a:r>
          </a:p>
          <a:p>
            <a:pPr lvl="1"/>
            <a:r>
              <a:rPr lang="en-US" sz="2400" dirty="0" smtClean="0"/>
              <a:t>Photons</a:t>
            </a:r>
          </a:p>
          <a:p>
            <a:pPr lvl="1"/>
            <a:r>
              <a:rPr lang="en-US" sz="2400" dirty="0" smtClean="0"/>
              <a:t>Electrons</a:t>
            </a:r>
          </a:p>
          <a:p>
            <a:pPr lvl="1"/>
            <a:r>
              <a:rPr lang="en-US" sz="2400" dirty="0" smtClean="0"/>
              <a:t>Nuclei</a:t>
            </a:r>
          </a:p>
          <a:p>
            <a:r>
              <a:rPr lang="en-US" sz="2800" dirty="0" smtClean="0"/>
              <a:t>Conclusions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18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Russian vs. Italian design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20</a:t>
            </a:fld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44" y="1431940"/>
            <a:ext cx="7964495" cy="5183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535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Tracker geometry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21</a:t>
            </a:fld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348" y="1600200"/>
            <a:ext cx="7131304" cy="470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2796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Sensitivity – 48 </a:t>
            </a:r>
            <a:r>
              <a:rPr lang="en-US" dirty="0" err="1" smtClean="0"/>
              <a:t>hrs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V. </a:t>
            </a:r>
            <a:r>
              <a:rPr lang="en-US" dirty="0" err="1" smtClean="0"/>
              <a:t>Bonvicini</a:t>
            </a:r>
            <a:r>
              <a:rPr lang="en-US" dirty="0" smtClean="0"/>
              <a:t> - NOW2012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22</a:t>
            </a:fld>
            <a:endParaRPr lang="en-US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2" y="1875035"/>
            <a:ext cx="4593783" cy="3474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594" y="1859815"/>
            <a:ext cx="4392791" cy="3489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345980" y="1316725"/>
            <a:ext cx="22605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Galactic center</a:t>
            </a:r>
            <a:endParaRPr lang="en-US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877770" y="1316725"/>
            <a:ext cx="19623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Extragalactic</a:t>
            </a:r>
            <a:endParaRPr lang="en-US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690155" y="5387655"/>
            <a:ext cx="39276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  <a:r>
              <a:rPr lang="en-US" dirty="0" smtClean="0"/>
              <a:t>lack line: Fermi </a:t>
            </a:r>
            <a:r>
              <a:rPr lang="en-US" dirty="0" err="1" smtClean="0"/>
              <a:t>front+back</a:t>
            </a:r>
            <a:endParaRPr lang="en-US" dirty="0" smtClean="0"/>
          </a:p>
          <a:p>
            <a:r>
              <a:rPr lang="en-US" dirty="0" smtClean="0"/>
              <a:t>Blue line: Fermi front</a:t>
            </a:r>
          </a:p>
          <a:p>
            <a:r>
              <a:rPr lang="en-US" dirty="0" smtClean="0"/>
              <a:t>Red solid line: G-400 120 x 120 cm</a:t>
            </a:r>
            <a:r>
              <a:rPr lang="en-US" baseline="30000" dirty="0" smtClean="0"/>
              <a:t>2</a:t>
            </a:r>
          </a:p>
          <a:p>
            <a:r>
              <a:rPr lang="en-US" dirty="0" smtClean="0"/>
              <a:t>Red dashed line: G400 100 x 100 cm</a:t>
            </a:r>
            <a:r>
              <a:rPr lang="en-US" baseline="30000" dirty="0" smtClean="0"/>
              <a:t>2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230156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Sensitivity – 1 month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23</a:t>
            </a:fld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5" y="1966668"/>
            <a:ext cx="4441584" cy="3344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853" y="1966669"/>
            <a:ext cx="4389317" cy="3332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690155" y="5387655"/>
            <a:ext cx="39276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  <a:r>
              <a:rPr lang="en-US" dirty="0" smtClean="0"/>
              <a:t>lack line: Fermi </a:t>
            </a:r>
            <a:r>
              <a:rPr lang="en-US" dirty="0" err="1" smtClean="0"/>
              <a:t>front+back</a:t>
            </a:r>
            <a:endParaRPr lang="en-US" dirty="0" smtClean="0"/>
          </a:p>
          <a:p>
            <a:r>
              <a:rPr lang="en-US" dirty="0" smtClean="0"/>
              <a:t>Blue line: Fermi front</a:t>
            </a:r>
          </a:p>
          <a:p>
            <a:r>
              <a:rPr lang="en-US" dirty="0" smtClean="0"/>
              <a:t>Red solid line: G-400 120 x 120 cm</a:t>
            </a:r>
            <a:r>
              <a:rPr lang="en-US" baseline="30000" dirty="0" smtClean="0"/>
              <a:t>2</a:t>
            </a:r>
          </a:p>
          <a:p>
            <a:r>
              <a:rPr lang="en-US" dirty="0" smtClean="0"/>
              <a:t>Red dashed line: G400 100 x 100 cm</a:t>
            </a:r>
            <a:r>
              <a:rPr lang="en-US" baseline="30000" dirty="0" smtClean="0"/>
              <a:t>2</a:t>
            </a:r>
            <a:endParaRPr lang="en-US" baseline="30000" dirty="0"/>
          </a:p>
        </p:txBody>
      </p:sp>
      <p:sp>
        <p:nvSpPr>
          <p:cNvPr id="10" name="TextBox 9"/>
          <p:cNvSpPr txBox="1"/>
          <p:nvPr/>
        </p:nvSpPr>
        <p:spPr>
          <a:xfrm>
            <a:off x="1345980" y="1316725"/>
            <a:ext cx="22605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Galactic center</a:t>
            </a:r>
            <a:endParaRPr lang="en-US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877770" y="1316725"/>
            <a:ext cx="19623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Extragalactic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1727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Calorimeter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24</a:t>
            </a:fld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5" y="2392065"/>
            <a:ext cx="8950170" cy="234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097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Electrons – counts estimation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25</a:t>
            </a:fld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20" y="1508750"/>
            <a:ext cx="7488975" cy="4972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38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Protons and He – counts estimation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26</a:t>
            </a:fld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64" y="1611378"/>
            <a:ext cx="8257075" cy="4694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636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Gamma-400 Collaboration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Lebedev</a:t>
            </a:r>
            <a:r>
              <a:rPr lang="en-US" dirty="0" smtClean="0"/>
              <a:t> Physical Institute (leading organization)</a:t>
            </a:r>
          </a:p>
          <a:p>
            <a:pPr marL="137160" indent="0">
              <a:buNone/>
            </a:pPr>
            <a:endParaRPr lang="en-US" sz="800" dirty="0" smtClean="0"/>
          </a:p>
          <a:p>
            <a:r>
              <a:rPr lang="en-US" dirty="0" smtClean="0"/>
              <a:t>National Research Nuclear University </a:t>
            </a:r>
            <a:r>
              <a:rPr lang="en-US" dirty="0" err="1" smtClean="0"/>
              <a:t>MEPhI</a:t>
            </a:r>
            <a:endParaRPr lang="en-US" dirty="0" smtClean="0"/>
          </a:p>
          <a:p>
            <a:pPr marL="137160" indent="0">
              <a:buNone/>
            </a:pPr>
            <a:endParaRPr lang="en-US" sz="800" dirty="0" smtClean="0"/>
          </a:p>
          <a:p>
            <a:r>
              <a:rPr lang="en-US" dirty="0" err="1" smtClean="0"/>
              <a:t>Ioffe</a:t>
            </a:r>
            <a:r>
              <a:rPr lang="en-US" dirty="0" smtClean="0"/>
              <a:t> Physical Technical Institute</a:t>
            </a:r>
          </a:p>
          <a:p>
            <a:pPr marL="137160" indent="0">
              <a:buNone/>
            </a:pPr>
            <a:endParaRPr lang="en-US" sz="800" dirty="0" smtClean="0"/>
          </a:p>
          <a:p>
            <a:r>
              <a:rPr lang="en-US" dirty="0" smtClean="0"/>
              <a:t>Open Join Stock Company “Research Institute for </a:t>
            </a:r>
            <a:r>
              <a:rPr lang="en-US" dirty="0" err="1" smtClean="0"/>
              <a:t>Electromechanics</a:t>
            </a:r>
            <a:r>
              <a:rPr lang="en-US" dirty="0" smtClean="0"/>
              <a:t>” (</a:t>
            </a:r>
            <a:r>
              <a:rPr lang="en-US" dirty="0" err="1" smtClean="0"/>
              <a:t>Istra</a:t>
            </a:r>
            <a:r>
              <a:rPr lang="en-US" dirty="0" smtClean="0"/>
              <a:t>)</a:t>
            </a:r>
          </a:p>
          <a:p>
            <a:pPr marL="137160" indent="0">
              <a:buNone/>
            </a:pPr>
            <a:endParaRPr lang="en-US" sz="800" dirty="0" smtClean="0"/>
          </a:p>
          <a:p>
            <a:r>
              <a:rPr lang="en-US" dirty="0" smtClean="0"/>
              <a:t>Institute for High Energy Physics (</a:t>
            </a:r>
            <a:r>
              <a:rPr lang="en-US" dirty="0" err="1" smtClean="0"/>
              <a:t>Protvino</a:t>
            </a:r>
            <a:r>
              <a:rPr lang="en-US" dirty="0" smtClean="0"/>
              <a:t>)</a:t>
            </a:r>
          </a:p>
          <a:p>
            <a:pPr marL="137160" indent="0">
              <a:buNone/>
            </a:pPr>
            <a:endParaRPr lang="en-US" sz="800" dirty="0" smtClean="0"/>
          </a:p>
          <a:p>
            <a:r>
              <a:rPr lang="en-US" dirty="0" smtClean="0"/>
              <a:t>Space Research Institute</a:t>
            </a:r>
          </a:p>
          <a:p>
            <a:pPr marL="137160" indent="0">
              <a:buNone/>
            </a:pPr>
            <a:endParaRPr lang="en-US" sz="800" dirty="0" smtClean="0"/>
          </a:p>
          <a:p>
            <a:r>
              <a:rPr lang="en-US" dirty="0" err="1" smtClean="0"/>
              <a:t>Istituto</a:t>
            </a:r>
            <a:r>
              <a:rPr lang="en-US" dirty="0" smtClean="0"/>
              <a:t> </a:t>
            </a:r>
            <a:r>
              <a:rPr lang="en-US" dirty="0" err="1" smtClean="0"/>
              <a:t>Nazionale</a:t>
            </a:r>
            <a:r>
              <a:rPr lang="en-US" dirty="0" smtClean="0"/>
              <a:t> di </a:t>
            </a:r>
            <a:r>
              <a:rPr lang="en-US" dirty="0" err="1" smtClean="0"/>
              <a:t>Fisica</a:t>
            </a:r>
            <a:r>
              <a:rPr lang="en-US" dirty="0" smtClean="0"/>
              <a:t> </a:t>
            </a:r>
            <a:r>
              <a:rPr lang="en-US" dirty="0" err="1" smtClean="0"/>
              <a:t>Nucleare</a:t>
            </a:r>
            <a:r>
              <a:rPr lang="en-US" dirty="0" smtClean="0"/>
              <a:t>  (INFN), Italy</a:t>
            </a:r>
          </a:p>
          <a:p>
            <a:pPr marL="137160" indent="0">
              <a:buNone/>
            </a:pPr>
            <a:endParaRPr lang="en-US" sz="900" dirty="0"/>
          </a:p>
          <a:p>
            <a:r>
              <a:rPr lang="en-US" dirty="0" err="1" smtClean="0"/>
              <a:t>Istituto</a:t>
            </a:r>
            <a:r>
              <a:rPr lang="en-US" dirty="0" smtClean="0"/>
              <a:t> </a:t>
            </a:r>
            <a:r>
              <a:rPr lang="en-US" dirty="0" err="1" smtClean="0"/>
              <a:t>Nazionale</a:t>
            </a:r>
            <a:r>
              <a:rPr lang="en-US" dirty="0" smtClean="0"/>
              <a:t> di </a:t>
            </a:r>
            <a:r>
              <a:rPr lang="en-US" dirty="0" err="1" smtClean="0"/>
              <a:t>Astrofisica</a:t>
            </a:r>
            <a:r>
              <a:rPr lang="en-US" dirty="0" smtClean="0"/>
              <a:t>, INAF, Italy</a:t>
            </a:r>
          </a:p>
          <a:p>
            <a:r>
              <a:rPr lang="en-US" dirty="0" smtClean="0"/>
              <a:t>NASA Goddard SFC/University of Maryland, USA</a:t>
            </a:r>
          </a:p>
          <a:p>
            <a:r>
              <a:rPr lang="en-US" dirty="0" err="1" smtClean="0"/>
              <a:t>Kavli</a:t>
            </a:r>
            <a:r>
              <a:rPr lang="en-US" dirty="0" smtClean="0"/>
              <a:t> Institute/Stanford University, USA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75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Gamma-400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</a:t>
            </a:r>
            <a:r>
              <a:rPr lang="en-US" dirty="0" smtClean="0"/>
              <a:t>ission </a:t>
            </a:r>
            <a:r>
              <a:rPr lang="en-US" dirty="0" smtClean="0">
                <a:solidFill>
                  <a:srgbClr val="00B0F0"/>
                </a:solidFill>
              </a:rPr>
              <a:t>is approved by ROSCOSMOS </a:t>
            </a:r>
            <a:r>
              <a:rPr lang="en-US" dirty="0" smtClean="0"/>
              <a:t>(launch currently scheduled by November 2018)</a:t>
            </a:r>
          </a:p>
          <a:p>
            <a:r>
              <a:rPr lang="en-US" dirty="0" smtClean="0"/>
              <a:t>Gamma-400:</a:t>
            </a:r>
          </a:p>
          <a:p>
            <a:pPr lvl="1"/>
            <a:r>
              <a:rPr lang="en-US" dirty="0" smtClean="0"/>
              <a:t>Scientific payload mass:		</a:t>
            </a:r>
            <a:r>
              <a:rPr lang="en-US" dirty="0" smtClean="0">
                <a:solidFill>
                  <a:srgbClr val="00B0F0"/>
                </a:solidFill>
              </a:rPr>
              <a:t>2600 kg</a:t>
            </a:r>
          </a:p>
          <a:p>
            <a:pPr lvl="1"/>
            <a:r>
              <a:rPr lang="en-US" dirty="0" smtClean="0"/>
              <a:t>Power budget:				</a:t>
            </a:r>
            <a:r>
              <a:rPr lang="en-US" dirty="0" smtClean="0">
                <a:solidFill>
                  <a:srgbClr val="00B0F0"/>
                </a:solidFill>
              </a:rPr>
              <a:t>2000 W</a:t>
            </a:r>
          </a:p>
          <a:p>
            <a:pPr lvl="1"/>
            <a:r>
              <a:rPr lang="en-US" dirty="0" smtClean="0"/>
              <a:t>Telemetry downlink capability:	</a:t>
            </a:r>
            <a:r>
              <a:rPr lang="en-US" dirty="0" smtClean="0">
                <a:solidFill>
                  <a:srgbClr val="00B0F0"/>
                </a:solidFill>
              </a:rPr>
              <a:t>100 GB/day</a:t>
            </a:r>
          </a:p>
          <a:p>
            <a:pPr lvl="1"/>
            <a:r>
              <a:rPr lang="en-US" dirty="0" smtClean="0"/>
              <a:t>Lifetime: 				</a:t>
            </a:r>
            <a:r>
              <a:rPr lang="en-US" dirty="0" smtClean="0">
                <a:solidFill>
                  <a:srgbClr val="00B0F0"/>
                </a:solidFill>
              </a:rPr>
              <a:t>10 years</a:t>
            </a:r>
          </a:p>
          <a:p>
            <a:pPr lvl="1"/>
            <a:r>
              <a:rPr lang="en-US" dirty="0" smtClean="0"/>
              <a:t>Orbit (initial parameters):		</a:t>
            </a:r>
            <a:r>
              <a:rPr lang="en-US" dirty="0" smtClean="0">
                <a:solidFill>
                  <a:srgbClr val="00B0F0"/>
                </a:solidFill>
              </a:rPr>
              <a:t>apogee 300000 km, perigee 500 km, orbital period 7 days, inclination 51.8 °</a:t>
            </a:r>
          </a:p>
          <a:p>
            <a:pPr lvl="1"/>
            <a:r>
              <a:rPr lang="en-US" dirty="0" smtClean="0"/>
              <a:t>Gamma-400 will be installed onboard the platform “Navigator” manufactured by </a:t>
            </a:r>
            <a:r>
              <a:rPr lang="en-US" dirty="0" err="1" smtClean="0"/>
              <a:t>Lavochkin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24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Gamma-400 orbit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5</a:t>
            </a:fld>
            <a:endParaRPr lang="en-US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31" y="1600200"/>
            <a:ext cx="7844738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511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Gamma-400 “baseline”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Original Russian design focused on:</a:t>
            </a:r>
          </a:p>
          <a:p>
            <a:pPr lvl="1"/>
            <a:r>
              <a:rPr lang="en-US" dirty="0" smtClean="0"/>
              <a:t>High energy gamma-rays (10 </a:t>
            </a:r>
            <a:r>
              <a:rPr lang="en-US" dirty="0" err="1" smtClean="0"/>
              <a:t>GeV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-</a:t>
            </a:r>
            <a:r>
              <a:rPr lang="en-US" dirty="0" smtClean="0"/>
              <a:t> 3 </a:t>
            </a:r>
            <a:r>
              <a:rPr lang="en-US" dirty="0" err="1" smtClean="0"/>
              <a:t>TeV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High energy electrons (e</a:t>
            </a:r>
            <a:r>
              <a:rPr lang="en-US" baseline="30000" dirty="0" smtClean="0"/>
              <a:t>-</a:t>
            </a:r>
            <a:r>
              <a:rPr lang="en-US" dirty="0" smtClean="0"/>
              <a:t> and e</a:t>
            </a:r>
            <a:r>
              <a:rPr lang="en-US" baseline="30000" dirty="0" smtClean="0"/>
              <a:t>+</a:t>
            </a:r>
            <a:r>
              <a:rPr lang="en-US" dirty="0" smtClean="0"/>
              <a:t>)</a:t>
            </a:r>
          </a:p>
          <a:p>
            <a:r>
              <a:rPr lang="en-US" dirty="0" smtClean="0"/>
              <a:t>Science objectives (from Russian proposal):</a:t>
            </a:r>
          </a:p>
          <a:p>
            <a:pPr lvl="1"/>
            <a:r>
              <a:rPr lang="en-US" dirty="0"/>
              <a:t>“To study the nature and features of weakly interacting massive particles, from which the dark matter </a:t>
            </a:r>
            <a:r>
              <a:rPr lang="en-US" dirty="0" smtClean="0"/>
              <a:t>consists”</a:t>
            </a:r>
          </a:p>
          <a:p>
            <a:pPr lvl="1"/>
            <a:r>
              <a:rPr lang="en-US" dirty="0"/>
              <a:t>“To study the nature and features of variable gamma-ray activity of astrophysical objects from stars to galactic </a:t>
            </a:r>
            <a:r>
              <a:rPr lang="en-US" dirty="0" smtClean="0"/>
              <a:t>clusters”</a:t>
            </a:r>
          </a:p>
          <a:p>
            <a:pPr lvl="1"/>
            <a:r>
              <a:rPr lang="en-US" dirty="0"/>
              <a:t>“To study the mechanisms of generation, acceleration, propagation, and interaction of cosmic rays in galactic and intergalactic </a:t>
            </a:r>
            <a:r>
              <a:rPr lang="en-US" dirty="0" smtClean="0"/>
              <a:t>spaces”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67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Gamma-400 “baseline”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7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360" y="1163105"/>
            <a:ext cx="7028115" cy="5333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6252787"/>
              </p:ext>
            </p:extLst>
          </p:nvPr>
        </p:nvGraphicFramePr>
        <p:xfrm>
          <a:off x="1192360" y="1163106"/>
          <a:ext cx="7066520" cy="5338294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3533260"/>
                <a:gridCol w="3533260"/>
              </a:tblGrid>
              <a:tr h="46951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Gamma-ray energy range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 – 3000 </a:t>
                      </a:r>
                      <a:r>
                        <a:rPr lang="en-US" dirty="0" err="1" smtClean="0"/>
                        <a:t>GeV</a:t>
                      </a:r>
                      <a:endParaRPr lang="en-US" dirty="0"/>
                    </a:p>
                  </a:txBody>
                  <a:tcPr/>
                </a:tc>
              </a:tr>
              <a:tr h="81039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Multilayer converter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Si-W,</a:t>
                      </a:r>
                      <a:r>
                        <a:rPr lang="en-US" baseline="0" dirty="0" smtClean="0"/>
                        <a:t> 11 layers, </a:t>
                      </a:r>
                      <a:r>
                        <a:rPr lang="en-US" dirty="0" smtClean="0"/>
                        <a:t>100 x 100 cm</a:t>
                      </a:r>
                      <a:r>
                        <a:rPr lang="en-US" baseline="30000" dirty="0" smtClean="0"/>
                        <a:t>2</a:t>
                      </a:r>
                      <a:r>
                        <a:rPr lang="en-US" dirty="0" smtClean="0"/>
                        <a:t> , 0.84 X</a:t>
                      </a:r>
                      <a:r>
                        <a:rPr lang="en-US" baseline="-25000" dirty="0" smtClean="0"/>
                        <a:t>0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81039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Calorimeter CC1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CsI</a:t>
                      </a:r>
                      <a:r>
                        <a:rPr lang="en-US" dirty="0" smtClean="0"/>
                        <a:t>-Si, </a:t>
                      </a:r>
                      <a:r>
                        <a:rPr lang="en-US" dirty="0" smtClean="0"/>
                        <a:t>5 layers, 80 x 80 cm</a:t>
                      </a:r>
                      <a:r>
                        <a:rPr lang="en-US" baseline="30000" dirty="0" smtClean="0"/>
                        <a:t>2</a:t>
                      </a:r>
                      <a:r>
                        <a:rPr lang="en-US" dirty="0" smtClean="0"/>
                        <a:t>,  3 X</a:t>
                      </a:r>
                      <a:r>
                        <a:rPr lang="en-US" baseline="-25000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115770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Calorimeter CC2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1024 BGO bars</a:t>
                      </a:r>
                      <a:r>
                        <a:rPr lang="en-US" baseline="0" dirty="0" smtClean="0"/>
                        <a:t> (25 x25 x 250 mm</a:t>
                      </a:r>
                      <a:r>
                        <a:rPr lang="en-US" baseline="30000" dirty="0" smtClean="0"/>
                        <a:t>3</a:t>
                      </a:r>
                      <a:r>
                        <a:rPr lang="en-US" baseline="0" dirty="0" smtClean="0"/>
                        <a:t>), </a:t>
                      </a:r>
                      <a:r>
                        <a:rPr lang="en-US" dirty="0" smtClean="0"/>
                        <a:t>80 x 80 cm</a:t>
                      </a:r>
                      <a:r>
                        <a:rPr lang="en-US" baseline="30000" dirty="0" smtClean="0"/>
                        <a:t>2</a:t>
                      </a:r>
                      <a:r>
                        <a:rPr lang="en-US" dirty="0" smtClean="0"/>
                        <a:t>, 22 X</a:t>
                      </a:r>
                      <a:r>
                        <a:rPr lang="en-US" baseline="-25000" dirty="0" smtClean="0"/>
                        <a:t>0</a:t>
                      </a:r>
                      <a:endParaRPr lang="en-US" dirty="0" smtClean="0"/>
                    </a:p>
                  </a:txBody>
                  <a:tcPr/>
                </a:tc>
              </a:tr>
              <a:tr h="81039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Angular resolution (@ 100 </a:t>
                      </a:r>
                      <a:r>
                        <a:rPr lang="en-US" dirty="0" err="1" smtClean="0"/>
                        <a:t>GeV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0.01 – 0.02°</a:t>
                      </a:r>
                      <a:endParaRPr lang="en-US" dirty="0"/>
                    </a:p>
                  </a:txBody>
                  <a:tcPr/>
                </a:tc>
              </a:tr>
              <a:tr h="81039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Energy resolution (@ 100 </a:t>
                      </a:r>
                      <a:r>
                        <a:rPr lang="en-US" dirty="0" err="1" smtClean="0"/>
                        <a:t>GeV</a:t>
                      </a:r>
                      <a:r>
                        <a:rPr lang="en-US" dirty="0" smtClean="0"/>
                        <a:t>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 – 2%</a:t>
                      </a:r>
                      <a:endParaRPr lang="en-US" dirty="0"/>
                    </a:p>
                  </a:txBody>
                  <a:tcPr/>
                </a:tc>
              </a:tr>
              <a:tr h="46951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Proton rejection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ym typeface="Symbol"/>
                        </a:rPr>
                        <a:t></a:t>
                      </a:r>
                      <a:r>
                        <a:rPr lang="en-US" dirty="0" smtClean="0"/>
                        <a:t>10</a:t>
                      </a:r>
                      <a:r>
                        <a:rPr lang="en-US" baseline="30000" dirty="0" smtClean="0"/>
                        <a:t>5</a:t>
                      </a:r>
                      <a:endParaRPr lang="en-US" baseline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2448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Gamma-400: Italian proposal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500" dirty="0">
                <a:solidFill>
                  <a:srgbClr val="FF0000"/>
                </a:solidFill>
              </a:rPr>
              <a:t>Availability for a revision of the design that could enhance the performance and science capability of the </a:t>
            </a:r>
            <a:r>
              <a:rPr lang="en-US" sz="2500" dirty="0" smtClean="0">
                <a:solidFill>
                  <a:srgbClr val="FF0000"/>
                </a:solidFill>
              </a:rPr>
              <a:t>project </a:t>
            </a:r>
          </a:p>
          <a:p>
            <a:r>
              <a:rPr lang="en-US" sz="2500" dirty="0" smtClean="0">
                <a:solidFill>
                  <a:srgbClr val="00B0F0"/>
                </a:solidFill>
              </a:rPr>
              <a:t>Gamma-400: a multi-purpose mission</a:t>
            </a:r>
            <a:r>
              <a:rPr lang="en-US" sz="2500" dirty="0" smtClean="0"/>
              <a:t> (photons@ high- and low-energies, electrons, nuclei)</a:t>
            </a:r>
          </a:p>
          <a:p>
            <a:r>
              <a:rPr lang="en-US" sz="2500" dirty="0" smtClean="0">
                <a:solidFill>
                  <a:srgbClr val="00B0F0"/>
                </a:solidFill>
              </a:rPr>
              <a:t>Revised design of the converter/tracker</a:t>
            </a:r>
          </a:p>
          <a:p>
            <a:pPr lvl="1"/>
            <a:r>
              <a:rPr lang="en-US" sz="2400" dirty="0" smtClean="0"/>
              <a:t>Breakthrough angular resolution (4-5 times better than Fermi-LAT @ 1 </a:t>
            </a:r>
            <a:r>
              <a:rPr lang="en-US" sz="2400" dirty="0" err="1" smtClean="0"/>
              <a:t>GeV</a:t>
            </a:r>
            <a:r>
              <a:rPr lang="en-US" sz="2400" dirty="0" smtClean="0"/>
              <a:t>)</a:t>
            </a:r>
          </a:p>
          <a:p>
            <a:pPr lvl="1"/>
            <a:r>
              <a:rPr lang="en-US" sz="2400" dirty="0" smtClean="0"/>
              <a:t>Improved </a:t>
            </a:r>
            <a:r>
              <a:rPr lang="en-US" sz="2400" dirty="0" smtClean="0"/>
              <a:t>sensitivity</a:t>
            </a:r>
            <a:endParaRPr lang="en-US" sz="2400" dirty="0" smtClean="0"/>
          </a:p>
          <a:p>
            <a:r>
              <a:rPr lang="en-US" sz="2500" dirty="0" smtClean="0">
                <a:solidFill>
                  <a:srgbClr val="00B0F0"/>
                </a:solidFill>
              </a:rPr>
              <a:t>Homogeneous and isotropic calorimeter (</a:t>
            </a:r>
            <a:r>
              <a:rPr lang="en-US" sz="2500" dirty="0" smtClean="0">
                <a:solidFill>
                  <a:srgbClr val="00B0F0"/>
                </a:solidFill>
                <a:sym typeface="Symbol"/>
              </a:rPr>
              <a:t> 40 X</a:t>
            </a:r>
            <a:r>
              <a:rPr lang="en-US" sz="2500" baseline="-25000" dirty="0" smtClean="0">
                <a:solidFill>
                  <a:srgbClr val="00B0F0"/>
                </a:solidFill>
                <a:sym typeface="Symbol"/>
              </a:rPr>
              <a:t>0</a:t>
            </a:r>
            <a:r>
              <a:rPr lang="en-US" sz="2500" dirty="0" smtClean="0">
                <a:solidFill>
                  <a:srgbClr val="00B0F0"/>
                </a:solidFill>
                <a:sym typeface="Symbol"/>
              </a:rPr>
              <a:t> and 2 </a:t>
            </a:r>
            <a:r>
              <a:rPr lang="en-US" sz="2500" baseline="-25000" dirty="0" smtClean="0">
                <a:solidFill>
                  <a:srgbClr val="00B0F0"/>
                </a:solidFill>
                <a:sym typeface="Symbol"/>
              </a:rPr>
              <a:t>I</a:t>
            </a:r>
            <a:r>
              <a:rPr lang="en-US" sz="2500" dirty="0" smtClean="0">
                <a:solidFill>
                  <a:srgbClr val="00B0F0"/>
                </a:solidFill>
                <a:sym typeface="Symbol"/>
              </a:rPr>
              <a:t>)</a:t>
            </a:r>
            <a:r>
              <a:rPr lang="en-US" sz="2500" dirty="0" smtClean="0">
                <a:solidFill>
                  <a:srgbClr val="00B0F0"/>
                </a:solidFill>
              </a:rPr>
              <a:t> </a:t>
            </a:r>
            <a:r>
              <a:rPr lang="en-US" sz="2500" dirty="0" smtClean="0"/>
              <a:t>with optimal energy resolution and particle discrimination</a:t>
            </a:r>
          </a:p>
          <a:p>
            <a:pPr lvl="1"/>
            <a:r>
              <a:rPr lang="en-US" sz="2400" dirty="0" smtClean="0"/>
              <a:t>Electron/positron detection beyond </a:t>
            </a:r>
            <a:r>
              <a:rPr lang="en-US" sz="2400" dirty="0" err="1" smtClean="0"/>
              <a:t>TeV</a:t>
            </a:r>
            <a:r>
              <a:rPr lang="en-US" sz="2400" dirty="0" smtClean="0"/>
              <a:t> energies</a:t>
            </a:r>
          </a:p>
          <a:p>
            <a:pPr lvl="1"/>
            <a:r>
              <a:rPr lang="en-US" sz="2400" dirty="0" smtClean="0"/>
              <a:t>Nuclei detection up to 10</a:t>
            </a:r>
            <a:r>
              <a:rPr lang="en-US" sz="2400" baseline="30000" dirty="0" smtClean="0"/>
              <a:t>15</a:t>
            </a:r>
            <a:r>
              <a:rPr lang="en-US" sz="2400" dirty="0" smtClean="0"/>
              <a:t> </a:t>
            </a:r>
            <a:r>
              <a:rPr lang="en-US" sz="2400" dirty="0" err="1" smtClean="0"/>
              <a:t>eV</a:t>
            </a:r>
            <a:r>
              <a:rPr lang="en-US" sz="2400" dirty="0" smtClean="0"/>
              <a:t> (“knee”)</a:t>
            </a:r>
          </a:p>
          <a:p>
            <a:r>
              <a:rPr lang="en-US" sz="2500" dirty="0" smtClean="0"/>
              <a:t>Nuclei identification capability </a:t>
            </a:r>
            <a:r>
              <a:rPr lang="en-US" sz="2500" dirty="0"/>
              <a:t>(</a:t>
            </a:r>
            <a:r>
              <a:rPr lang="en-US" sz="2500" dirty="0" err="1" smtClean="0"/>
              <a:t>dE</a:t>
            </a:r>
            <a:r>
              <a:rPr lang="en-US" sz="2500" dirty="0" smtClean="0"/>
              <a:t>/dx measurement) with Silicon pad detectors</a:t>
            </a:r>
          </a:p>
          <a:p>
            <a:r>
              <a:rPr lang="en-US" sz="2500" dirty="0" smtClean="0"/>
              <a:t>Trigger with TOF capabilities (“smart” AC)</a:t>
            </a:r>
            <a:endParaRPr lang="en-US" sz="25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8</a:t>
            </a:fld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7029920" y="1931205"/>
            <a:ext cx="499265" cy="1920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47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Converter/Tracker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Bonvicini - NOW2012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444-FBE3-4EC8-B13C-27CBE6FEDF9F}" type="slidenum">
              <a:rPr lang="en-US" smtClean="0"/>
              <a:t>9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11" y="1508750"/>
            <a:ext cx="4354879" cy="4262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533595" y="1601467"/>
            <a:ext cx="4499950" cy="4093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Homogeneous Si-W Tracker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25 W/Si-x/Si-y planes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Thickness of each plane 0.03X</a:t>
            </a:r>
            <a:r>
              <a:rPr lang="en-US" sz="2000" baseline="-25000" dirty="0" smtClean="0"/>
              <a:t>0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4 towers (</a:t>
            </a:r>
            <a:r>
              <a:rPr lang="en-US" sz="2000" dirty="0" smtClean="0">
                <a:sym typeface="Symbol"/>
              </a:rPr>
              <a:t> 50 cm x 50 cm each)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>
                <a:sym typeface="Symbol"/>
              </a:rPr>
              <a:t>Single-sided,  120 µm pitch</a:t>
            </a:r>
          </a:p>
          <a:p>
            <a:r>
              <a:rPr lang="en-US" sz="2000" dirty="0">
                <a:sym typeface="Symbol"/>
              </a:rPr>
              <a:t> </a:t>
            </a:r>
            <a:r>
              <a:rPr lang="en-US" sz="2000" dirty="0" smtClean="0">
                <a:sym typeface="Symbol"/>
              </a:rPr>
              <a:t>    </a:t>
            </a:r>
            <a:r>
              <a:rPr lang="en-US" sz="2000" dirty="0" err="1" smtClean="0">
                <a:sym typeface="Symbol"/>
              </a:rPr>
              <a:t>microstrip</a:t>
            </a:r>
            <a:r>
              <a:rPr lang="en-US" sz="2000" dirty="0" smtClean="0">
                <a:sym typeface="Symbol"/>
              </a:rPr>
              <a:t> detectors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>
                <a:sym typeface="Symbol"/>
              </a:rPr>
              <a:t>Each sensor  9.7 cm x 9.7 cm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>
                <a:sym typeface="Symbol"/>
              </a:rPr>
              <a:t>Sensors arranged in ladders (5</a:t>
            </a:r>
          </a:p>
          <a:p>
            <a:r>
              <a:rPr lang="en-US" sz="2000" dirty="0">
                <a:sym typeface="Symbol"/>
              </a:rPr>
              <a:t> </a:t>
            </a:r>
            <a:r>
              <a:rPr lang="en-US" sz="2000" dirty="0" smtClean="0">
                <a:sym typeface="Symbol"/>
              </a:rPr>
              <a:t>    detectors/ladder)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>
                <a:sym typeface="Symbol"/>
              </a:rPr>
              <a:t>Capacitive charge division readout</a:t>
            </a:r>
          </a:p>
          <a:p>
            <a:r>
              <a:rPr lang="en-US" sz="2000" dirty="0">
                <a:sym typeface="Symbol"/>
              </a:rPr>
              <a:t> </a:t>
            </a:r>
            <a:r>
              <a:rPr lang="en-US" sz="2000" dirty="0" smtClean="0">
                <a:sym typeface="Symbol"/>
              </a:rPr>
              <a:t>    (1 strip every 2)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>
                <a:sym typeface="Symbol"/>
              </a:rPr>
              <a:t>5000 silicon detectors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>
                <a:sym typeface="Symbol"/>
              </a:rPr>
              <a:t>384000 readout channels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3822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1337</TotalTime>
  <Words>1304</Words>
  <Application>Microsoft Office PowerPoint</Application>
  <PresentationFormat>On-screen Show (4:3)</PresentationFormat>
  <Paragraphs>295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Apex</vt:lpstr>
      <vt:lpstr>The Gamma-400 space experiment</vt:lpstr>
      <vt:lpstr>Outline</vt:lpstr>
      <vt:lpstr>Gamma-400 Collaboration</vt:lpstr>
      <vt:lpstr>The Gamma-400 project</vt:lpstr>
      <vt:lpstr>Gamma-400 orbit</vt:lpstr>
      <vt:lpstr>Gamma-400 “baseline”</vt:lpstr>
      <vt:lpstr>Gamma-400 “baseline”</vt:lpstr>
      <vt:lpstr>Gamma-400: Italian proposal</vt:lpstr>
      <vt:lpstr>Converter/Tracker</vt:lpstr>
      <vt:lpstr>Gamma-400 and Fermi: Aeff &amp; PSF</vt:lpstr>
      <vt:lpstr>Calorimeter</vt:lpstr>
      <vt:lpstr>Calorimeter details</vt:lpstr>
      <vt:lpstr>Gamma-400: scientific goals</vt:lpstr>
      <vt:lpstr>Scientific goals: low-energy s</vt:lpstr>
      <vt:lpstr>Scientific goals: high-energy s</vt:lpstr>
      <vt:lpstr>Scientific goals: electrons</vt:lpstr>
      <vt:lpstr>Scientific goals: nuclei</vt:lpstr>
      <vt:lpstr>Conclusions</vt:lpstr>
      <vt:lpstr>Back-up slides</vt:lpstr>
      <vt:lpstr>Russian vs. Italian design</vt:lpstr>
      <vt:lpstr>Tracker geometry</vt:lpstr>
      <vt:lpstr>Sensitivity – 48 hrs</vt:lpstr>
      <vt:lpstr>Sensitivity – 1 month</vt:lpstr>
      <vt:lpstr>Calorimeter summary</vt:lpstr>
      <vt:lpstr>Electrons – counts estimation</vt:lpstr>
      <vt:lpstr>Protons and He – counts estimation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Gamma-400 space experiment</dc:title>
  <dc:creator>Walter Bonvicini</dc:creator>
  <cp:lastModifiedBy>Walter Bonvicini</cp:lastModifiedBy>
  <cp:revision>66</cp:revision>
  <dcterms:created xsi:type="dcterms:W3CDTF">2012-08-24T16:13:20Z</dcterms:created>
  <dcterms:modified xsi:type="dcterms:W3CDTF">2012-09-10T13:39:05Z</dcterms:modified>
</cp:coreProperties>
</file>