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54"/>
  </p:notesMasterIdLst>
  <p:handoutMasterIdLst>
    <p:handoutMasterId r:id="rId55"/>
  </p:handoutMasterIdLst>
  <p:sldIdLst>
    <p:sldId id="256" r:id="rId2"/>
    <p:sldId id="277" r:id="rId3"/>
    <p:sldId id="314" r:id="rId4"/>
    <p:sldId id="258" r:id="rId5"/>
    <p:sldId id="315" r:id="rId6"/>
    <p:sldId id="316" r:id="rId7"/>
    <p:sldId id="274" r:id="rId8"/>
    <p:sldId id="278" r:id="rId9"/>
    <p:sldId id="261" r:id="rId10"/>
    <p:sldId id="262" r:id="rId11"/>
    <p:sldId id="264" r:id="rId12"/>
    <p:sldId id="263" r:id="rId13"/>
    <p:sldId id="265" r:id="rId14"/>
    <p:sldId id="269" r:id="rId15"/>
    <p:sldId id="279" r:id="rId16"/>
    <p:sldId id="276" r:id="rId17"/>
    <p:sldId id="267" r:id="rId18"/>
    <p:sldId id="268" r:id="rId19"/>
    <p:sldId id="270" r:id="rId20"/>
    <p:sldId id="271" r:id="rId21"/>
    <p:sldId id="272" r:id="rId22"/>
    <p:sldId id="273" r:id="rId23"/>
    <p:sldId id="299" r:id="rId24"/>
    <p:sldId id="301" r:id="rId25"/>
    <p:sldId id="317" r:id="rId26"/>
    <p:sldId id="318" r:id="rId27"/>
    <p:sldId id="303" r:id="rId28"/>
    <p:sldId id="309" r:id="rId29"/>
    <p:sldId id="310" r:id="rId30"/>
    <p:sldId id="300" r:id="rId31"/>
    <p:sldId id="313" r:id="rId32"/>
    <p:sldId id="281" r:id="rId33"/>
    <p:sldId id="296" r:id="rId34"/>
    <p:sldId id="282" r:id="rId35"/>
    <p:sldId id="311" r:id="rId36"/>
    <p:sldId id="287" r:id="rId37"/>
    <p:sldId id="306" r:id="rId38"/>
    <p:sldId id="289" r:id="rId39"/>
    <p:sldId id="290" r:id="rId40"/>
    <p:sldId id="304" r:id="rId41"/>
    <p:sldId id="283" r:id="rId42"/>
    <p:sldId id="307" r:id="rId43"/>
    <p:sldId id="284" r:id="rId44"/>
    <p:sldId id="285" r:id="rId45"/>
    <p:sldId id="286" r:id="rId46"/>
    <p:sldId id="291" r:id="rId47"/>
    <p:sldId id="292" r:id="rId48"/>
    <p:sldId id="293" r:id="rId49"/>
    <p:sldId id="294" r:id="rId50"/>
    <p:sldId id="305" r:id="rId51"/>
    <p:sldId id="295" r:id="rId52"/>
    <p:sldId id="312" r:id="rId53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" id="{B705C7F2-3765-4DC1-A677-D6B21DA6FC01}">
          <p14:sldIdLst>
            <p14:sldId id="256"/>
          </p14:sldIdLst>
        </p14:section>
        <p14:section name="Reactor Antineutrino Anomaly" id="{3F0B5FD3-43DE-4CFA-9638-61AFBA51A221}">
          <p14:sldIdLst>
            <p14:sldId id="277"/>
            <p14:sldId id="314"/>
            <p14:sldId id="258"/>
            <p14:sldId id="315"/>
            <p14:sldId id="316"/>
            <p14:sldId id="274"/>
          </p14:sldIdLst>
        </p14:section>
        <p14:section name="Short term: Nucifer experiment and SCRAAM" id="{0A6873EF-C506-4E84-99AA-F9636C4F30A3}">
          <p14:sldIdLst>
            <p14:sldId id="278"/>
            <p14:sldId id="261"/>
            <p14:sldId id="262"/>
            <p14:sldId id="264"/>
            <p14:sldId id="263"/>
            <p14:sldId id="265"/>
            <p14:sldId id="269"/>
          </p14:sldIdLst>
        </p14:section>
        <p14:section name="Mid-term: detectors taking advantage of distance" id="{B69FB3FB-1A9A-4ADB-9CFC-92ECE6DDF472}">
          <p14:sldIdLst>
            <p14:sldId id="279"/>
            <p14:sldId id="276"/>
            <p14:sldId id="267"/>
            <p14:sldId id="268"/>
            <p14:sldId id="270"/>
            <p14:sldId id="271"/>
          </p14:sldIdLst>
        </p14:section>
        <p14:section name="Conclusion" id="{11B2E82B-C950-4255-9161-29643B835B98}">
          <p14:sldIdLst>
            <p14:sldId id="272"/>
          </p14:sldIdLst>
        </p14:section>
        <p14:section name="Back-up" id="{B24ED471-65E9-45E9-BC96-D7E749369396}">
          <p14:sldIdLst>
            <p14:sldId id="273"/>
            <p14:sldId id="299"/>
            <p14:sldId id="301"/>
            <p14:sldId id="317"/>
            <p14:sldId id="318"/>
            <p14:sldId id="303"/>
            <p14:sldId id="309"/>
            <p14:sldId id="310"/>
            <p14:sldId id="300"/>
            <p14:sldId id="313"/>
            <p14:sldId id="281"/>
            <p14:sldId id="296"/>
            <p14:sldId id="282"/>
            <p14:sldId id="311"/>
            <p14:sldId id="287"/>
            <p14:sldId id="306"/>
            <p14:sldId id="289"/>
            <p14:sldId id="290"/>
            <p14:sldId id="304"/>
            <p14:sldId id="283"/>
            <p14:sldId id="307"/>
            <p14:sldId id="284"/>
            <p14:sldId id="285"/>
            <p14:sldId id="286"/>
            <p14:sldId id="291"/>
            <p14:sldId id="292"/>
            <p14:sldId id="293"/>
            <p14:sldId id="294"/>
            <p14:sldId id="305"/>
            <p14:sldId id="295"/>
            <p14:sldId id="31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00CC"/>
    <a:srgbClr val="000066"/>
    <a:srgbClr val="FF33CC"/>
    <a:srgbClr val="5F5F5F"/>
    <a:srgbClr val="00FFFF"/>
    <a:srgbClr val="00FF00"/>
    <a:srgbClr val="F8D93D"/>
    <a:srgbClr val="4F5556"/>
    <a:srgbClr val="80BB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34" autoAdjust="0"/>
    <p:restoredTop sz="94579" autoAdjust="0"/>
  </p:normalViewPr>
  <p:slideViewPr>
    <p:cSldViewPr snapToObjects="1">
      <p:cViewPr varScale="1">
        <p:scale>
          <a:sx n="84" d="100"/>
          <a:sy n="84" d="100"/>
        </p:scale>
        <p:origin x="-1218" y="-78"/>
      </p:cViewPr>
      <p:guideLst>
        <p:guide orient="horz" pos="2132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 showGuides="1">
      <p:cViewPr varScale="1">
        <p:scale>
          <a:sx n="80" d="100"/>
          <a:sy n="80" d="100"/>
        </p:scale>
        <p:origin x="-2022" y="-9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84.emf"/><Relationship Id="rId1" Type="http://schemas.openxmlformats.org/officeDocument/2006/relationships/image" Target="../media/image83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5.e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93.emf"/><Relationship Id="rId1" Type="http://schemas.openxmlformats.org/officeDocument/2006/relationships/image" Target="../media/image92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4.emf"/><Relationship Id="rId1" Type="http://schemas.openxmlformats.org/officeDocument/2006/relationships/image" Target="../media/image63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70.emf"/><Relationship Id="rId1" Type="http://schemas.openxmlformats.org/officeDocument/2006/relationships/image" Target="../media/image69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8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78C897C-22BD-4D8D-BF07-5F63BCEBE492}" type="datetime4">
              <a:rPr lang="fr-FR"/>
              <a:pPr>
                <a:defRPr/>
              </a:pPr>
              <a:t>14 septembre 2012</a:t>
            </a:fld>
            <a:endParaRPr lang="fr-FR"/>
          </a:p>
        </p:txBody>
      </p:sp>
      <p:sp>
        <p:nvSpPr>
          <p:cNvPr id="737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37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69E864F-E7FC-4C2E-95B7-209D3EDC394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40157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fr-FR"/>
              <a:t>titre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6A505BC-2655-4219-99FE-3042BA76D745}" type="datetime4">
              <a:rPr lang="fr-FR"/>
              <a:pPr>
                <a:defRPr/>
              </a:pPr>
              <a:t>14 septembre 2012</a:t>
            </a:fld>
            <a:endParaRPr lang="fr-F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6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FAE720E-0577-4152-AB2F-44611C5B16B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99101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AE720E-0577-4152-AB2F-44611C5B16B0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3035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AE720E-0577-4152-AB2F-44611C5B16B0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9607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AE720E-0577-4152-AB2F-44611C5B16B0}" type="slidenum">
              <a:rPr lang="fr-FR" smtClean="0"/>
              <a:pPr>
                <a:defRPr/>
              </a:pPr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09056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7"/>
          <p:cNvSpPr txBox="1">
            <a:spLocks noChangeArrowheads="1"/>
          </p:cNvSpPr>
          <p:nvPr/>
        </p:nvSpPr>
        <p:spPr bwMode="auto">
          <a:xfrm>
            <a:off x="1259632" y="6597508"/>
            <a:ext cx="2016224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rIns="9000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fr-FR" sz="800" dirty="0" smtClean="0">
                <a:solidFill>
                  <a:srgbClr val="5F5F5F"/>
                </a:solidFill>
              </a:rPr>
              <a:t>CEA </a:t>
            </a:r>
            <a:r>
              <a:rPr lang="fr-FR" sz="800" dirty="0" err="1" smtClean="0">
                <a:solidFill>
                  <a:srgbClr val="5F5F5F"/>
                </a:solidFill>
              </a:rPr>
              <a:t>Irfu</a:t>
            </a:r>
            <a:r>
              <a:rPr lang="fr-FR" sz="800" dirty="0" smtClean="0">
                <a:solidFill>
                  <a:srgbClr val="5F5F5F"/>
                </a:solidFill>
              </a:rPr>
              <a:t> – Service de Physique Nucléaire</a:t>
            </a:r>
          </a:p>
        </p:txBody>
      </p:sp>
      <p:sp>
        <p:nvSpPr>
          <p:cNvPr id="5" name="Freeform 28"/>
          <p:cNvSpPr>
            <a:spLocks/>
          </p:cNvSpPr>
          <p:nvPr/>
        </p:nvSpPr>
        <p:spPr bwMode="auto">
          <a:xfrm>
            <a:off x="0" y="-4763"/>
            <a:ext cx="9142413" cy="6637338"/>
          </a:xfrm>
          <a:custGeom>
            <a:avLst/>
            <a:gdLst>
              <a:gd name="T0" fmla="*/ 2147483647 w 5759"/>
              <a:gd name="T1" fmla="*/ 2147483647 h 4181"/>
              <a:gd name="T2" fmla="*/ 2147483647 w 5759"/>
              <a:gd name="T3" fmla="*/ 2147483647 h 4181"/>
              <a:gd name="T4" fmla="*/ 2147483647 w 5759"/>
              <a:gd name="T5" fmla="*/ 0 h 4181"/>
              <a:gd name="T6" fmla="*/ 2147483647 w 5759"/>
              <a:gd name="T7" fmla="*/ 0 h 4181"/>
              <a:gd name="T8" fmla="*/ 2147483647 w 5759"/>
              <a:gd name="T9" fmla="*/ 2147483647 h 4181"/>
              <a:gd name="T10" fmla="*/ 2147483647 w 5759"/>
              <a:gd name="T11" fmla="*/ 2147483647 h 4181"/>
              <a:gd name="T12" fmla="*/ 2147483647 w 5759"/>
              <a:gd name="T13" fmla="*/ 2147483647 h 4181"/>
              <a:gd name="T14" fmla="*/ 2147483647 w 5759"/>
              <a:gd name="T15" fmla="*/ 2147483647 h 4181"/>
              <a:gd name="T16" fmla="*/ 2147483647 w 5759"/>
              <a:gd name="T17" fmla="*/ 2147483647 h 4181"/>
              <a:gd name="T18" fmla="*/ 2147483647 w 5759"/>
              <a:gd name="T19" fmla="*/ 2147483647 h 4181"/>
              <a:gd name="T20" fmla="*/ 2147483647 w 5759"/>
              <a:gd name="T21" fmla="*/ 2147483647 h 4181"/>
              <a:gd name="T22" fmla="*/ 0 w 5759"/>
              <a:gd name="T23" fmla="*/ 2147483647 h 4181"/>
              <a:gd name="T24" fmla="*/ 0 w 5759"/>
              <a:gd name="T25" fmla="*/ 2147483647 h 4181"/>
              <a:gd name="T26" fmla="*/ 2147483647 w 5759"/>
              <a:gd name="T27" fmla="*/ 2147483647 h 418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5759" h="4181">
                <a:moveTo>
                  <a:pt x="10" y="504"/>
                </a:moveTo>
                <a:lnTo>
                  <a:pt x="702" y="503"/>
                </a:lnTo>
                <a:lnTo>
                  <a:pt x="702" y="0"/>
                </a:lnTo>
                <a:lnTo>
                  <a:pt x="713" y="0"/>
                </a:lnTo>
                <a:lnTo>
                  <a:pt x="714" y="503"/>
                </a:lnTo>
                <a:lnTo>
                  <a:pt x="5759" y="503"/>
                </a:lnTo>
                <a:lnTo>
                  <a:pt x="5759" y="549"/>
                </a:lnTo>
                <a:lnTo>
                  <a:pt x="714" y="547"/>
                </a:lnTo>
                <a:lnTo>
                  <a:pt x="714" y="4181"/>
                </a:lnTo>
                <a:lnTo>
                  <a:pt x="701" y="4181"/>
                </a:lnTo>
                <a:lnTo>
                  <a:pt x="702" y="547"/>
                </a:lnTo>
                <a:lnTo>
                  <a:pt x="0" y="547"/>
                </a:lnTo>
                <a:lnTo>
                  <a:pt x="0" y="504"/>
                </a:lnTo>
                <a:lnTo>
                  <a:pt x="10" y="504"/>
                </a:lnTo>
                <a:close/>
              </a:path>
            </a:pathLst>
          </a:custGeom>
          <a:solidFill>
            <a:schemeClr val="accent1">
              <a:alpha val="50195"/>
            </a:schemeClr>
          </a:solidFill>
          <a:ln w="9525">
            <a:solidFill>
              <a:srgbClr val="80BBD0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pic>
        <p:nvPicPr>
          <p:cNvPr id="6" name="Imag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40" y="188914"/>
            <a:ext cx="962025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9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1368426" y="1568451"/>
            <a:ext cx="7667625" cy="765175"/>
          </a:xfrm>
        </p:spPr>
        <p:txBody>
          <a:bodyPr/>
          <a:lstStyle>
            <a:lvl1pPr>
              <a:defRPr sz="4400">
                <a:solidFill>
                  <a:srgbClr val="80BBD0"/>
                </a:solidFill>
              </a:defRPr>
            </a:lvl1pPr>
          </a:lstStyle>
          <a:p>
            <a:pPr lvl="0"/>
            <a:r>
              <a:rPr lang="fr-FR" noProof="0" smtClean="0"/>
              <a:t>Modifiez le style du titre</a:t>
            </a:r>
          </a:p>
        </p:txBody>
      </p:sp>
      <p:sp>
        <p:nvSpPr>
          <p:cNvPr id="54295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68426" y="3598864"/>
            <a:ext cx="7667625" cy="1343025"/>
          </a:xfrm>
        </p:spPr>
        <p:txBody>
          <a:bodyPr/>
          <a:lstStyle>
            <a:lvl1pPr marL="0" indent="0">
              <a:buFontTx/>
              <a:buNone/>
              <a:defRPr sz="2800" b="1" i="1">
                <a:solidFill>
                  <a:srgbClr val="5F5F5F"/>
                </a:solidFill>
              </a:defRPr>
            </a:lvl1pPr>
          </a:lstStyle>
          <a:p>
            <a:pPr lvl="0"/>
            <a:r>
              <a:rPr lang="fr-FR" noProof="0" smtClean="0"/>
              <a:t>Modifiez le style des sous-titres du masque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09/15/2012</a:t>
            </a:r>
            <a:endParaRPr lang="fr-FR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 smtClean="0"/>
              <a:t>- Jonathan </a:t>
            </a:r>
            <a:r>
              <a:rPr lang="fr-FR" dirty="0" err="1" smtClean="0"/>
              <a:t>Gaffiot</a:t>
            </a:r>
            <a:r>
              <a:rPr lang="fr-FR" dirty="0" smtClean="0"/>
              <a:t> - </a:t>
            </a:r>
            <a:r>
              <a:rPr lang="en-US" i="1" dirty="0" smtClean="0"/>
              <a:t>Reactor experiments to test sterile nu's</a:t>
            </a:r>
            <a:endParaRPr lang="fr-FR" dirty="0"/>
          </a:p>
        </p:txBody>
      </p:sp>
      <p:sp>
        <p:nvSpPr>
          <p:cNvPr id="9" name="Rectangle 3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7E0AC7-41CB-421A-B4D3-75471AFE0FD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10" name="Picture 2" descr="\\Dapdc5\jgaffiot\Desktop\CEA_en_logotype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410" y="77130"/>
            <a:ext cx="791441" cy="645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7789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09/15/2012</a:t>
            </a:r>
            <a:endParaRPr lang="fr-FR"/>
          </a:p>
        </p:txBody>
      </p:sp>
      <p:sp>
        <p:nvSpPr>
          <p:cNvPr id="5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66337D-0189-421E-AD6F-8F2A1BB9A6E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2553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137400" y="44451"/>
            <a:ext cx="1970088" cy="65278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225549" y="44451"/>
            <a:ext cx="5759451" cy="65278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09/15/2012</a:t>
            </a:r>
            <a:endParaRPr lang="fr-FR"/>
          </a:p>
        </p:txBody>
      </p:sp>
      <p:sp>
        <p:nvSpPr>
          <p:cNvPr id="5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51FC8C-B6BA-4DAD-843F-83BCAE19763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86937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 baseline="0">
                <a:latin typeface="Calibri" pitchFamily="34" charset="0"/>
                <a:cs typeface="Calibri" pitchFamily="34" charset="0"/>
              </a:defRPr>
            </a:lvl1pPr>
            <a:lvl2pPr>
              <a:defRPr sz="2000">
                <a:latin typeface="Calibri" pitchFamily="34" charset="0"/>
                <a:cs typeface="Calibri" pitchFamily="34" charset="0"/>
              </a:defRPr>
            </a:lvl2pPr>
            <a:lvl3pPr>
              <a:defRPr sz="1600">
                <a:latin typeface="Calibri" pitchFamily="34" charset="0"/>
                <a:cs typeface="Calibri" pitchFamily="34" charset="0"/>
              </a:defRPr>
            </a:lvl3pPr>
            <a:lvl4pPr>
              <a:defRPr sz="1400">
                <a:latin typeface="Calibri" pitchFamily="34" charset="0"/>
                <a:cs typeface="Calibri" pitchFamily="34" charset="0"/>
              </a:defRPr>
            </a:lvl4pPr>
            <a:lvl5pPr>
              <a:defRPr sz="1200"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09/15/2012</a:t>
            </a:r>
            <a:endParaRPr lang="fr-FR"/>
          </a:p>
        </p:txBody>
      </p:sp>
      <p:sp>
        <p:nvSpPr>
          <p:cNvPr id="5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1A193-C9C4-4E22-BE40-75BD37C004D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91903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09/15/2012</a:t>
            </a:r>
            <a:endParaRPr lang="fr-FR"/>
          </a:p>
        </p:txBody>
      </p:sp>
      <p:sp>
        <p:nvSpPr>
          <p:cNvPr id="5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03943E-C48B-49A2-96BD-2DF8A596A77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6279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225551" y="914400"/>
            <a:ext cx="3863975" cy="5657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241925" y="914400"/>
            <a:ext cx="3865563" cy="5657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09/15/2012</a:t>
            </a:r>
            <a:endParaRPr lang="fr-FR"/>
          </a:p>
        </p:txBody>
      </p:sp>
      <p:sp>
        <p:nvSpPr>
          <p:cNvPr id="6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CC1EC6-C2CB-44CB-B492-26AFC8EA442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1335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09/15/2012</a:t>
            </a:r>
            <a:endParaRPr lang="fr-FR"/>
          </a:p>
        </p:txBody>
      </p:sp>
      <p:sp>
        <p:nvSpPr>
          <p:cNvPr id="8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  <p:sp>
        <p:nvSpPr>
          <p:cNvPr id="9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4C560-71CF-4D7F-AD7A-88AAF7DAA67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1736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09/15/2012</a:t>
            </a:r>
            <a:endParaRPr lang="fr-FR"/>
          </a:p>
        </p:txBody>
      </p:sp>
      <p:sp>
        <p:nvSpPr>
          <p:cNvPr id="4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90718-1D6D-414E-B7C9-7BC044CADF2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8567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09/15/2012</a:t>
            </a:r>
            <a:endParaRPr lang="fr-FR"/>
          </a:p>
        </p:txBody>
      </p:sp>
      <p:sp>
        <p:nvSpPr>
          <p:cNvPr id="3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6EEF39-DBCB-436A-B971-81E319184C2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2085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09/15/2012</a:t>
            </a:r>
            <a:endParaRPr lang="fr-FR"/>
          </a:p>
        </p:txBody>
      </p:sp>
      <p:sp>
        <p:nvSpPr>
          <p:cNvPr id="6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9D51D-D41A-4AD1-9AD3-36BABFFE6E1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2366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09/15/2012</a:t>
            </a:r>
            <a:endParaRPr lang="fr-FR"/>
          </a:p>
        </p:txBody>
      </p:sp>
      <p:sp>
        <p:nvSpPr>
          <p:cNvPr id="6" name="Rectangle 4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68AD33-8FEC-479A-B4C6-84A5D004907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37386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26"/>
          <p:cNvSpPr>
            <a:spLocks/>
          </p:cNvSpPr>
          <p:nvPr/>
        </p:nvSpPr>
        <p:spPr bwMode="auto">
          <a:xfrm>
            <a:off x="0" y="-1588"/>
            <a:ext cx="9142413" cy="6637338"/>
          </a:xfrm>
          <a:custGeom>
            <a:avLst/>
            <a:gdLst>
              <a:gd name="T0" fmla="*/ 2147483647 w 5759"/>
              <a:gd name="T1" fmla="*/ 2147483647 h 4181"/>
              <a:gd name="T2" fmla="*/ 2147483647 w 5759"/>
              <a:gd name="T3" fmla="*/ 2147483647 h 4181"/>
              <a:gd name="T4" fmla="*/ 2147483647 w 5759"/>
              <a:gd name="T5" fmla="*/ 0 h 4181"/>
              <a:gd name="T6" fmla="*/ 2147483647 w 5759"/>
              <a:gd name="T7" fmla="*/ 0 h 4181"/>
              <a:gd name="T8" fmla="*/ 2147483647 w 5759"/>
              <a:gd name="T9" fmla="*/ 2147483647 h 4181"/>
              <a:gd name="T10" fmla="*/ 2147483647 w 5759"/>
              <a:gd name="T11" fmla="*/ 2147483647 h 4181"/>
              <a:gd name="T12" fmla="*/ 2147483647 w 5759"/>
              <a:gd name="T13" fmla="*/ 2147483647 h 4181"/>
              <a:gd name="T14" fmla="*/ 2147483647 w 5759"/>
              <a:gd name="T15" fmla="*/ 2147483647 h 4181"/>
              <a:gd name="T16" fmla="*/ 2147483647 w 5759"/>
              <a:gd name="T17" fmla="*/ 2147483647 h 4181"/>
              <a:gd name="T18" fmla="*/ 2147483647 w 5759"/>
              <a:gd name="T19" fmla="*/ 2147483647 h 4181"/>
              <a:gd name="T20" fmla="*/ 2147483647 w 5759"/>
              <a:gd name="T21" fmla="*/ 2147483647 h 4181"/>
              <a:gd name="T22" fmla="*/ 0 w 5759"/>
              <a:gd name="T23" fmla="*/ 2147483647 h 4181"/>
              <a:gd name="T24" fmla="*/ 0 w 5759"/>
              <a:gd name="T25" fmla="*/ 2147483647 h 4181"/>
              <a:gd name="T26" fmla="*/ 2147483647 w 5759"/>
              <a:gd name="T27" fmla="*/ 2147483647 h 418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5759" h="4181">
                <a:moveTo>
                  <a:pt x="10" y="504"/>
                </a:moveTo>
                <a:lnTo>
                  <a:pt x="702" y="503"/>
                </a:lnTo>
                <a:lnTo>
                  <a:pt x="702" y="0"/>
                </a:lnTo>
                <a:lnTo>
                  <a:pt x="713" y="0"/>
                </a:lnTo>
                <a:lnTo>
                  <a:pt x="714" y="503"/>
                </a:lnTo>
                <a:lnTo>
                  <a:pt x="5759" y="503"/>
                </a:lnTo>
                <a:lnTo>
                  <a:pt x="5759" y="549"/>
                </a:lnTo>
                <a:lnTo>
                  <a:pt x="714" y="547"/>
                </a:lnTo>
                <a:lnTo>
                  <a:pt x="714" y="4181"/>
                </a:lnTo>
                <a:lnTo>
                  <a:pt x="701" y="4181"/>
                </a:lnTo>
                <a:lnTo>
                  <a:pt x="702" y="547"/>
                </a:lnTo>
                <a:lnTo>
                  <a:pt x="0" y="547"/>
                </a:lnTo>
                <a:lnTo>
                  <a:pt x="0" y="504"/>
                </a:lnTo>
                <a:lnTo>
                  <a:pt x="10" y="504"/>
                </a:lnTo>
                <a:close/>
              </a:path>
            </a:pathLst>
          </a:custGeom>
          <a:solidFill>
            <a:srgbClr val="F8D93D">
              <a:alpha val="50195"/>
            </a:srgbClr>
          </a:solidFill>
          <a:ln w="9525">
            <a:solidFill>
              <a:srgbClr val="F8D93D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027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1227137" y="44451"/>
            <a:ext cx="7613651" cy="70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 smtClean="0"/>
              <a:t>Cliquez pour modifier le style du titre de cette diapositive</a:t>
            </a:r>
          </a:p>
        </p:txBody>
      </p:sp>
      <p:sp>
        <p:nvSpPr>
          <p:cNvPr id="1028" name="Rectangle 3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5549" y="914400"/>
            <a:ext cx="7881939" cy="565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</a:p>
        </p:txBody>
      </p:sp>
      <p:sp>
        <p:nvSpPr>
          <p:cNvPr id="3114" name="Rectangle 4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925" y="6597651"/>
            <a:ext cx="1150939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720" rIns="36000" bIns="45720" numCol="1" anchor="ctr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rgbClr val="5F5F5F"/>
                </a:solidFill>
              </a:defRPr>
            </a:lvl1pPr>
          </a:lstStyle>
          <a:p>
            <a:pPr>
              <a:defRPr/>
            </a:pPr>
            <a:r>
              <a:rPr lang="fr-FR" smtClean="0"/>
              <a:t>09/15/2012</a:t>
            </a:r>
            <a:endParaRPr lang="fr-FR" dirty="0" smtClean="0"/>
          </a:p>
        </p:txBody>
      </p:sp>
      <p:sp>
        <p:nvSpPr>
          <p:cNvPr id="3115" name="Rectangle 4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3509" y="6572252"/>
            <a:ext cx="5452979" cy="24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600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>
                <a:solidFill>
                  <a:srgbClr val="5F5F5F"/>
                </a:solidFill>
              </a:defRPr>
            </a:lvl1pPr>
          </a:lstStyle>
          <a:p>
            <a:pPr>
              <a:defRPr/>
            </a:pPr>
            <a:r>
              <a:rPr lang="fr-FR" dirty="0" smtClean="0"/>
              <a:t>- Jonathan </a:t>
            </a:r>
            <a:r>
              <a:rPr lang="fr-FR" dirty="0" err="1" smtClean="0"/>
              <a:t>Gaffiot</a:t>
            </a:r>
            <a:r>
              <a:rPr lang="fr-FR" dirty="0" smtClean="0"/>
              <a:t> - </a:t>
            </a:r>
            <a:r>
              <a:rPr lang="en-US" i="1" dirty="0" smtClean="0"/>
              <a:t>Reactor experiments to test sterile nu's</a:t>
            </a:r>
            <a:endParaRPr lang="fr-FR" dirty="0"/>
          </a:p>
        </p:txBody>
      </p:sp>
      <p:sp>
        <p:nvSpPr>
          <p:cNvPr id="1031" name="Text Box 44"/>
          <p:cNvSpPr txBox="1">
            <a:spLocks noChangeArrowheads="1"/>
          </p:cNvSpPr>
          <p:nvPr/>
        </p:nvSpPr>
        <p:spPr bwMode="auto">
          <a:xfrm>
            <a:off x="1259632" y="6597352"/>
            <a:ext cx="2016224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rIns="9000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fr-FR" sz="800" dirty="0" smtClean="0">
                <a:solidFill>
                  <a:srgbClr val="5F5F5F"/>
                </a:solidFill>
              </a:rPr>
              <a:t>CEA </a:t>
            </a:r>
            <a:r>
              <a:rPr lang="fr-FR" sz="800" dirty="0" err="1" smtClean="0">
                <a:solidFill>
                  <a:srgbClr val="5F5F5F"/>
                </a:solidFill>
              </a:rPr>
              <a:t>Irfu</a:t>
            </a:r>
            <a:r>
              <a:rPr lang="fr-FR" sz="800" dirty="0" smtClean="0">
                <a:solidFill>
                  <a:srgbClr val="5F5F5F"/>
                </a:solidFill>
              </a:rPr>
              <a:t> – Service de Physique Nucléaire</a:t>
            </a:r>
          </a:p>
        </p:txBody>
      </p:sp>
      <p:sp>
        <p:nvSpPr>
          <p:cNvPr id="3117" name="Rectangle 4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3313" y="6597651"/>
            <a:ext cx="385763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rgbClr val="5F5F5F"/>
                </a:solidFill>
              </a:defRPr>
            </a:lvl1pPr>
          </a:lstStyle>
          <a:p>
            <a:pPr>
              <a:defRPr/>
            </a:pPr>
            <a:fld id="{40BDC631-ACF0-4061-BB4D-6DE92052CCA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1033" name="Image 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40" y="188914"/>
            <a:ext cx="962025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022525" y="878400"/>
            <a:ext cx="165099" cy="5898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2" descr="\\Dapdc5\jgaffiot\Desktop\CEA_en_logotype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410" y="77130"/>
            <a:ext cx="791441" cy="645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5F5F5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b="1">
          <a:solidFill>
            <a:srgbClr val="5F5F5F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b="1">
          <a:solidFill>
            <a:srgbClr val="5F5F5F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b="1">
          <a:solidFill>
            <a:srgbClr val="5F5F5F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b="1">
          <a:solidFill>
            <a:srgbClr val="5F5F5F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b="1">
          <a:solidFill>
            <a:srgbClr val="5F5F5F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b="1">
          <a:solidFill>
            <a:srgbClr val="5F5F5F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b="1">
          <a:solidFill>
            <a:srgbClr val="5F5F5F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b="1">
          <a:solidFill>
            <a:srgbClr val="5F5F5F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oleObject" Target="../embeddings/oleObject2.bin"/><Relationship Id="rId7" Type="http://schemas.openxmlformats.org/officeDocument/2006/relationships/image" Target="../media/image1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0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3.jpeg"/><Relationship Id="rId5" Type="http://schemas.openxmlformats.org/officeDocument/2006/relationships/image" Target="../media/image23.png"/><Relationship Id="rId4" Type="http://schemas.openxmlformats.org/officeDocument/2006/relationships/image" Target="../media/image2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4.png"/><Relationship Id="rId4" Type="http://schemas.openxmlformats.org/officeDocument/2006/relationships/image" Target="../media/image2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5.png"/><Relationship Id="rId4" Type="http://schemas.openxmlformats.org/officeDocument/2006/relationships/image" Target="../media/image44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3" Type="http://schemas.openxmlformats.org/officeDocument/2006/relationships/image" Target="../media/image430.png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9.png"/><Relationship Id="rId5" Type="http://schemas.openxmlformats.org/officeDocument/2006/relationships/image" Target="../media/image48.wmf"/><Relationship Id="rId4" Type="http://schemas.openxmlformats.org/officeDocument/2006/relationships/image" Target="../media/image4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Relationship Id="rId9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1.emf"/><Relationship Id="rId4" Type="http://schemas.openxmlformats.org/officeDocument/2006/relationships/oleObject" Target="../embeddings/oleObject5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e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64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63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66.e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6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emf"/><Relationship Id="rId3" Type="http://schemas.openxmlformats.org/officeDocument/2006/relationships/image" Target="../media/image71.png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72.png"/><Relationship Id="rId5" Type="http://schemas.openxmlformats.org/officeDocument/2006/relationships/image" Target="../media/image69.emf"/><Relationship Id="rId4" Type="http://schemas.openxmlformats.org/officeDocument/2006/relationships/oleObject" Target="../embeddings/oleObject10.bin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image" Target="../media/image6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wmf"/><Relationship Id="rId2" Type="http://schemas.openxmlformats.org/officeDocument/2006/relationships/image" Target="../media/image78.wmf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tif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81.emf"/><Relationship Id="rId4" Type="http://schemas.openxmlformats.org/officeDocument/2006/relationships/oleObject" Target="../embeddings/oleObject12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7" Type="http://schemas.openxmlformats.org/officeDocument/2006/relationships/image" Target="../media/image7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84.e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83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85.e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8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93.e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92.emf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95.e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97.tif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99.jpeg"/><Relationship Id="rId7" Type="http://schemas.openxmlformats.org/officeDocument/2006/relationships/image" Target="../media/image103.png"/><Relationship Id="rId12" Type="http://schemas.openxmlformats.org/officeDocument/2006/relationships/image" Target="../media/image108.png"/><Relationship Id="rId2" Type="http://schemas.openxmlformats.org/officeDocument/2006/relationships/image" Target="../media/image9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11" Type="http://schemas.openxmlformats.org/officeDocument/2006/relationships/image" Target="../media/image107.png"/><Relationship Id="rId5" Type="http://schemas.openxmlformats.org/officeDocument/2006/relationships/image" Target="../media/image101.png"/><Relationship Id="rId10" Type="http://schemas.openxmlformats.org/officeDocument/2006/relationships/image" Target="../media/image106.png"/><Relationship Id="rId4" Type="http://schemas.openxmlformats.org/officeDocument/2006/relationships/image" Target="../media/image100.png"/><Relationship Id="rId9" Type="http://schemas.openxmlformats.org/officeDocument/2006/relationships/image" Target="../media/image10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7" Type="http://schemas.openxmlformats.org/officeDocument/2006/relationships/image" Target="../media/image123.pn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jpeg"/><Relationship Id="rId5" Type="http://schemas.openxmlformats.org/officeDocument/2006/relationships/image" Target="../media/image121.png"/><Relationship Id="rId4" Type="http://schemas.openxmlformats.org/officeDocument/2006/relationships/image" Target="../media/image12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tif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12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itre 3"/>
          <p:cNvSpPr>
            <a:spLocks noGrp="1"/>
          </p:cNvSpPr>
          <p:nvPr>
            <p:ph type="ctrTitle" sz="quarter"/>
          </p:nvPr>
        </p:nvSpPr>
        <p:spPr>
          <a:xfrm>
            <a:off x="1368426" y="1133745"/>
            <a:ext cx="7667625" cy="765175"/>
          </a:xfrm>
        </p:spPr>
        <p:txBody>
          <a:bodyPr/>
          <a:lstStyle/>
          <a:p>
            <a:pPr eaLnBrk="1" hangingPunct="1"/>
            <a:r>
              <a:rPr lang="fr-FR" dirty="0" err="1" smtClean="0"/>
              <a:t>Searching</a:t>
            </a:r>
            <a:r>
              <a:rPr lang="fr-FR" dirty="0" smtClean="0"/>
              <a:t> for </a:t>
            </a:r>
            <a:r>
              <a:rPr lang="fr-FR" dirty="0" err="1" smtClean="0"/>
              <a:t>sterile</a:t>
            </a:r>
            <a:r>
              <a:rPr lang="fr-FR" dirty="0" smtClean="0"/>
              <a:t> neutrinos</a:t>
            </a:r>
            <a:br>
              <a:rPr lang="fr-FR" dirty="0" smtClean="0"/>
            </a:br>
            <a:r>
              <a:rPr lang="fr-FR" dirty="0" err="1" smtClean="0"/>
              <a:t>with</a:t>
            </a:r>
            <a:r>
              <a:rPr lang="fr-FR" dirty="0"/>
              <a:t> </a:t>
            </a:r>
            <a:r>
              <a:rPr lang="fr-FR" dirty="0" err="1" smtClean="0"/>
              <a:t>reactor</a:t>
            </a:r>
            <a:r>
              <a:rPr lang="fr-FR" dirty="0" smtClean="0"/>
              <a:t> </a:t>
            </a:r>
            <a:r>
              <a:rPr lang="fr-FR" dirty="0" err="1"/>
              <a:t>experiments</a:t>
            </a:r>
            <a:endParaRPr lang="fr-FR" dirty="0" smtClean="0"/>
          </a:p>
        </p:txBody>
      </p:sp>
      <p:sp>
        <p:nvSpPr>
          <p:cNvPr id="3077" name="Sous-titre 4"/>
          <p:cNvSpPr>
            <a:spLocks noGrp="1"/>
          </p:cNvSpPr>
          <p:nvPr>
            <p:ph type="subTitle" sz="quarter" idx="1"/>
          </p:nvPr>
        </p:nvSpPr>
        <p:spPr>
          <a:xfrm>
            <a:off x="1502955" y="4779150"/>
            <a:ext cx="7209019" cy="1585331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fr-FR" dirty="0" smtClean="0"/>
              <a:t>Jonathan </a:t>
            </a:r>
            <a:r>
              <a:rPr lang="fr-FR" dirty="0" err="1" smtClean="0"/>
              <a:t>Gaffiot</a:t>
            </a:r>
            <a:r>
              <a:rPr lang="fr-FR" dirty="0" smtClean="0"/>
              <a:t>, </a:t>
            </a:r>
            <a:r>
              <a:rPr lang="fr-FR" dirty="0" err="1" smtClean="0"/>
              <a:t>Ph.D</a:t>
            </a:r>
            <a:r>
              <a:rPr lang="fr-FR" dirty="0" smtClean="0"/>
              <a:t>.</a:t>
            </a:r>
          </a:p>
          <a:p>
            <a:pPr eaLnBrk="1" hangingPunct="1"/>
            <a:r>
              <a:rPr lang="fr-FR" dirty="0"/>
              <a:t>CEA </a:t>
            </a:r>
            <a:r>
              <a:rPr lang="fr-FR" dirty="0" smtClean="0"/>
              <a:t>Saclay: IRFU – Service de Physique Nucléaire</a:t>
            </a:r>
          </a:p>
          <a:p>
            <a:pPr eaLnBrk="1" hangingPunct="1"/>
            <a:r>
              <a:rPr lang="fr-FR" sz="2400" b="0" i="0" dirty="0" err="1" smtClean="0"/>
              <a:t>Nucifer</a:t>
            </a:r>
            <a:r>
              <a:rPr lang="fr-FR" sz="2400" b="0" i="0" dirty="0" smtClean="0"/>
              <a:t> </a:t>
            </a:r>
            <a:r>
              <a:rPr lang="fr-FR" sz="2400" b="0" i="0" dirty="0" err="1" smtClean="0"/>
              <a:t>project</a:t>
            </a:r>
            <a:r>
              <a:rPr lang="fr-FR" sz="2400" b="0" i="0" dirty="0"/>
              <a:t> </a:t>
            </a:r>
            <a:r>
              <a:rPr lang="fr-FR" sz="2400" b="0" i="0" dirty="0" smtClean="0"/>
              <a:t>- STEREO </a:t>
            </a:r>
            <a:r>
              <a:rPr lang="fr-FR" sz="2400" b="0" i="0" dirty="0" err="1" smtClean="0"/>
              <a:t>project</a:t>
            </a:r>
            <a:endParaRPr lang="fr-FR" sz="2400" b="0" i="0" dirty="0" smtClean="0"/>
          </a:p>
        </p:txBody>
      </p:sp>
      <p:sp>
        <p:nvSpPr>
          <p:cNvPr id="3074" name="Espace réservé de la date 1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r-FR" smtClean="0">
                <a:solidFill>
                  <a:srgbClr val="5F5F5F"/>
                </a:solidFill>
              </a:rPr>
              <a:t>09/15/2012</a:t>
            </a:r>
            <a:endParaRPr lang="fr-FR" dirty="0" smtClean="0">
              <a:solidFill>
                <a:srgbClr val="5F5F5F"/>
              </a:solidFill>
            </a:endParaRPr>
          </a:p>
        </p:txBody>
      </p:sp>
      <p:sp>
        <p:nvSpPr>
          <p:cNvPr id="3075" name="Espace réservé du pied de page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rgbClr val="5F5F5F"/>
                </a:solidFill>
              </a:rPr>
              <a:t>- Jonathan Gaffiot - Reactor experiments to test sterile nu's</a:t>
            </a:r>
            <a:endParaRPr lang="fr-FR" smtClean="0">
              <a:solidFill>
                <a:srgbClr val="5F5F5F"/>
              </a:solidFill>
            </a:endParaRPr>
          </a:p>
        </p:txBody>
      </p:sp>
      <p:sp>
        <p:nvSpPr>
          <p:cNvPr id="307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D3B064C-3677-446B-8FD4-91B93862844A}" type="slidenum">
              <a:rPr lang="fr-FR" smtClean="0">
                <a:solidFill>
                  <a:srgbClr val="5F5F5F"/>
                </a:solidFill>
              </a:rPr>
              <a:pPr eaLnBrk="1" hangingPunct="1"/>
              <a:t>1</a:t>
            </a:fld>
            <a:endParaRPr lang="fr-FR" smtClean="0">
              <a:solidFill>
                <a:srgbClr val="5F5F5F"/>
              </a:solidFill>
            </a:endParaRPr>
          </a:p>
        </p:txBody>
      </p:sp>
      <p:pic>
        <p:nvPicPr>
          <p:cNvPr id="8195" name="Picture 3" descr="\\Dapdc5\jgaffiot\Desktop\Nucifer\Tof'\ImageNucif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7275" y="2557264"/>
            <a:ext cx="1260010" cy="1951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e 1"/>
          <p:cNvGrpSpPr/>
          <p:nvPr/>
        </p:nvGrpSpPr>
        <p:grpSpPr>
          <a:xfrm>
            <a:off x="2283399" y="2399697"/>
            <a:ext cx="2610290" cy="2230923"/>
            <a:chOff x="2681790" y="1971401"/>
            <a:chExt cx="3657600" cy="2944813"/>
          </a:xfrm>
        </p:grpSpPr>
        <p:pic>
          <p:nvPicPr>
            <p:cNvPr id="8196" name="Picture 4" descr="\\Dapdc5\jgaffiot\Desktop\NOW_Rosone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1790" y="1971401"/>
              <a:ext cx="3657600" cy="29448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388" name="Picture 4" descr="E:\Fig\RHF_core3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2333" y="3271402"/>
              <a:ext cx="336514" cy="3448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6" name="Connecteur droit 5"/>
          <p:cNvCxnSpPr/>
          <p:nvPr/>
        </p:nvCxnSpPr>
        <p:spPr>
          <a:xfrm flipH="1" flipV="1">
            <a:off x="3671900" y="3519010"/>
            <a:ext cx="2565286" cy="27878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1958344"/>
              </p:ext>
            </p:extLst>
          </p:nvPr>
        </p:nvGraphicFramePr>
        <p:xfrm>
          <a:off x="4752020" y="919085"/>
          <a:ext cx="4725525" cy="27253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17" name="Acrobat Document" r:id="rId3" imgW="5400568" imgH="3114650" progId="AcroExch.Document.7">
                  <p:embed/>
                </p:oleObj>
              </mc:Choice>
              <mc:Fallback>
                <p:oleObj name="Acrobat Document" r:id="rId3" imgW="5400568" imgH="3114650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52020" y="919085"/>
                        <a:ext cx="4725525" cy="27253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Commissioning</a:t>
            </a:r>
            <a:r>
              <a:rPr lang="fr-FR" dirty="0" smtClean="0"/>
              <a:t> and data </a:t>
            </a:r>
            <a:r>
              <a:rPr lang="fr-FR" dirty="0" err="1" smtClean="0"/>
              <a:t>taking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61510" y="1094420"/>
            <a:ext cx="4905545" cy="2559605"/>
          </a:xfrm>
        </p:spPr>
        <p:txBody>
          <a:bodyPr/>
          <a:lstStyle/>
          <a:p>
            <a:r>
              <a:rPr lang="en-US" dirty="0" smtClean="0"/>
              <a:t>Data taking since </a:t>
            </a:r>
            <a:r>
              <a:rPr lang="en-US" dirty="0" err="1" smtClean="0"/>
              <a:t>april</a:t>
            </a:r>
            <a:r>
              <a:rPr lang="en-US" dirty="0" smtClean="0"/>
              <a:t> 2012</a:t>
            </a:r>
          </a:p>
          <a:p>
            <a:pPr lvl="1"/>
            <a:r>
              <a:rPr lang="en-US" dirty="0"/>
              <a:t>Agreement from </a:t>
            </a:r>
            <a:r>
              <a:rPr lang="en-US" dirty="0" smtClean="0"/>
              <a:t>French</a:t>
            </a:r>
            <a:br>
              <a:rPr lang="en-US" dirty="0" smtClean="0"/>
            </a:br>
            <a:r>
              <a:rPr lang="en-US" dirty="0" smtClean="0"/>
              <a:t>National </a:t>
            </a:r>
            <a:r>
              <a:rPr lang="en-US" dirty="0"/>
              <a:t>Security </a:t>
            </a:r>
            <a:r>
              <a:rPr lang="en-US" dirty="0" smtClean="0"/>
              <a:t>Agency (ASN)</a:t>
            </a:r>
          </a:p>
          <a:p>
            <a:r>
              <a:rPr lang="fr-FR" dirty="0" err="1" smtClean="0"/>
              <a:t>Remote</a:t>
            </a:r>
            <a:r>
              <a:rPr lang="fr-FR" dirty="0" smtClean="0"/>
              <a:t> control &amp; </a:t>
            </a:r>
            <a:r>
              <a:rPr lang="fr-FR" dirty="0" err="1" smtClean="0"/>
              <a:t>automatic</a:t>
            </a:r>
            <a:r>
              <a:rPr lang="fr-FR" dirty="0" smtClean="0"/>
              <a:t> </a:t>
            </a:r>
            <a:br>
              <a:rPr lang="fr-FR" dirty="0" smtClean="0"/>
            </a:br>
            <a:r>
              <a:rPr lang="fr-FR" dirty="0" smtClean="0"/>
              <a:t>data transfert</a:t>
            </a:r>
          </a:p>
          <a:p>
            <a:r>
              <a:rPr lang="fr-FR" dirty="0" err="1" smtClean="0"/>
              <a:t>Accurate</a:t>
            </a:r>
            <a:r>
              <a:rPr lang="fr-FR" dirty="0" smtClean="0"/>
              <a:t> monitoring </a:t>
            </a:r>
            <a:r>
              <a:rPr lang="fr-FR" sz="1600" dirty="0" smtClean="0"/>
              <a:t>(Rates, gains, P, T…)</a:t>
            </a:r>
          </a:p>
          <a:p>
            <a:r>
              <a:rPr lang="fr-FR" dirty="0" smtClean="0">
                <a:solidFill>
                  <a:srgbClr val="FF0000"/>
                </a:solidFill>
              </a:rPr>
              <a:t>Detector </a:t>
            </a:r>
            <a:r>
              <a:rPr lang="fr-FR" dirty="0" err="1" smtClean="0">
                <a:solidFill>
                  <a:srgbClr val="FF0000"/>
                </a:solidFill>
              </a:rPr>
              <a:t>works</a:t>
            </a:r>
            <a:r>
              <a:rPr lang="fr-FR" dirty="0" smtClean="0">
                <a:solidFill>
                  <a:srgbClr val="FF0000"/>
                </a:solidFill>
              </a:rPr>
              <a:t> </a:t>
            </a:r>
            <a:r>
              <a:rPr lang="fr-FR" dirty="0" err="1" smtClean="0">
                <a:solidFill>
                  <a:srgbClr val="FF0000"/>
                </a:solidFill>
              </a:rPr>
              <a:t>well</a:t>
            </a:r>
            <a:r>
              <a:rPr lang="fr-FR" dirty="0" smtClean="0">
                <a:solidFill>
                  <a:srgbClr val="FF0000"/>
                </a:solidFill>
              </a:rPr>
              <a:t> !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09/15/2012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01A193-C9C4-4E22-BE40-75BD37C004DC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7227295" y="1320864"/>
            <a:ext cx="5982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aseline="30000" dirty="0" smtClean="0"/>
              <a:t>60</a:t>
            </a:r>
            <a:r>
              <a:rPr lang="fr-FR" sz="1400" dirty="0" smtClean="0"/>
              <a:t>Co </a:t>
            </a:r>
            <a:endParaRPr lang="fr-FR" sz="1400" dirty="0"/>
          </a:p>
        </p:txBody>
      </p:sp>
      <p:cxnSp>
        <p:nvCxnSpPr>
          <p:cNvPr id="12" name="Connecteur droit avec flèche 11"/>
          <p:cNvCxnSpPr/>
          <p:nvPr/>
        </p:nvCxnSpPr>
        <p:spPr>
          <a:xfrm flipH="1">
            <a:off x="7227296" y="1545889"/>
            <a:ext cx="225024" cy="225025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>
            <a:off x="7677346" y="1545889"/>
            <a:ext cx="360039" cy="188712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7134090" y="2663915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 smtClean="0"/>
              <a:t>AmBe</a:t>
            </a:r>
            <a:r>
              <a:rPr lang="fr-FR" sz="1400" dirty="0" smtClean="0"/>
              <a:t> </a:t>
            </a:r>
            <a:endParaRPr lang="fr-FR" sz="1400" dirty="0"/>
          </a:p>
        </p:txBody>
      </p:sp>
      <p:sp>
        <p:nvSpPr>
          <p:cNvPr id="21" name="ZoneTexte 20"/>
          <p:cNvSpPr txBox="1"/>
          <p:nvPr/>
        </p:nvSpPr>
        <p:spPr>
          <a:xfrm>
            <a:off x="5266486" y="1985485"/>
            <a:ext cx="9509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 err="1" smtClean="0"/>
              <a:t>Reactor</a:t>
            </a:r>
            <a:r>
              <a:rPr lang="fr-FR" sz="1400" dirty="0" smtClean="0"/>
              <a:t> </a:t>
            </a:r>
          </a:p>
          <a:p>
            <a:pPr algn="ctr"/>
            <a:r>
              <a:rPr lang="fr-FR" sz="1400" dirty="0" err="1" smtClean="0"/>
              <a:t>shutdown</a:t>
            </a:r>
            <a:endParaRPr lang="fr-FR" sz="1400" dirty="0"/>
          </a:p>
        </p:txBody>
      </p:sp>
      <p:cxnSp>
        <p:nvCxnSpPr>
          <p:cNvPr id="22" name="Connecteur droit avec flèche 21"/>
          <p:cNvCxnSpPr/>
          <p:nvPr/>
        </p:nvCxnSpPr>
        <p:spPr>
          <a:xfrm>
            <a:off x="6121581" y="2247095"/>
            <a:ext cx="129219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Accolade fermante 30"/>
          <p:cNvSpPr/>
          <p:nvPr/>
        </p:nvSpPr>
        <p:spPr>
          <a:xfrm rot="16200000">
            <a:off x="7378971" y="2756136"/>
            <a:ext cx="135015" cy="528373"/>
          </a:xfrm>
          <a:prstGeom prst="righ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277" name="Picture 109" descr="\\Dapnia\data\manip\Nucifer\Figures\TheseJG\Nucifer_shielding_ope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06" y="4194085"/>
            <a:ext cx="3287798" cy="2192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39" name="Picture 71" descr="\\Dapnia\data\manip\Nucifer\Figures\TheseJG\Nucifer_shielding_clos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351" y="4194086"/>
            <a:ext cx="1644721" cy="2192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07540" y="4194086"/>
            <a:ext cx="1641183" cy="2192960"/>
          </a:xfrm>
          <a:prstGeom prst="rect">
            <a:avLst/>
          </a:prstGeom>
        </p:spPr>
      </p:pic>
      <p:pic>
        <p:nvPicPr>
          <p:cNvPr id="7281" name="Picture 113" descr="\\Dapnia\data\manip\Nucifer\Figures\TheseJG\Nucifer_remote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190" y="3626159"/>
            <a:ext cx="2705577" cy="2760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590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\\Dapnia\data\manip\Nucifer\Osiris_water_desactivation_tank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302" y="3160850"/>
            <a:ext cx="5023549" cy="3008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\\Dapdc5\jgaffiot\Desktop\BkgOF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187" y="3987847"/>
            <a:ext cx="1315169" cy="1189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Accidental background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365" y="5319210"/>
            <a:ext cx="4230470" cy="1483913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sym typeface="Wingdings"/>
              </a:rPr>
              <a:t>New south lead wall</a:t>
            </a:r>
          </a:p>
          <a:p>
            <a:pPr lvl="1"/>
            <a:r>
              <a:rPr lang="en-US" dirty="0" smtClean="0">
                <a:sym typeface="Wingdings"/>
              </a:rPr>
              <a:t>Lead already acquired</a:t>
            </a:r>
          </a:p>
          <a:p>
            <a:pPr lvl="1"/>
            <a:r>
              <a:rPr lang="en-US" dirty="0" smtClean="0">
                <a:sym typeface="Wingdings"/>
              </a:rPr>
              <a:t>Installation at end of 2012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09/15/2012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01A193-C9C4-4E22-BE40-75BD37C004DC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  <p:sp>
        <p:nvSpPr>
          <p:cNvPr id="7" name="Zone de texte 5"/>
          <p:cNvSpPr txBox="1">
            <a:spLocks noChangeAspect="1" noChangeArrowheads="1"/>
          </p:cNvSpPr>
          <p:nvPr/>
        </p:nvSpPr>
        <p:spPr bwMode="auto">
          <a:xfrm>
            <a:off x="4572000" y="5949280"/>
            <a:ext cx="36161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/>
            </a:pPr>
            <a:r>
              <a:rPr kumimoji="0" lang="fr-FR" sz="1800" b="1" i="1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mbria" charset="0"/>
                <a:ea typeface="ÇlÇr ñæí©" charset="0"/>
              </a:rPr>
              <a:t>Barycenters</a:t>
            </a:r>
            <a:r>
              <a:rPr kumimoji="0" lang="fr-FR" sz="1800" b="1" i="1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charset="0"/>
                <a:ea typeface="ÇlÇr ñæí©" charset="0"/>
              </a:rPr>
              <a:t> </a:t>
            </a:r>
            <a:r>
              <a:rPr kumimoji="0" lang="fr-FR" sz="1800" b="1" i="1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charset="0"/>
                <a:ea typeface="ÇlÇr ñæí©" charset="0"/>
              </a:rPr>
              <a:t>of the </a:t>
            </a:r>
            <a:r>
              <a:rPr kumimoji="0" lang="fr-FR" sz="1800" b="1" i="1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charset="0"/>
                <a:ea typeface="ÇlÇr ñæí©" charset="0"/>
              </a:rPr>
              <a:t>PMT</a:t>
            </a:r>
            <a:r>
              <a:rPr kumimoji="0" lang="fr-FR" altLang="en-US" sz="1800" b="1" i="1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charset="0"/>
                <a:ea typeface="ÇlÇr ñæí©" charset="0"/>
              </a:rPr>
              <a:t>’</a:t>
            </a:r>
            <a:r>
              <a:rPr kumimoji="0" lang="fr-FR" sz="1800" b="1" i="1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charset="0"/>
                <a:ea typeface="ÇlÇr ñæí©" charset="0"/>
              </a:rPr>
              <a:t>s</a:t>
            </a:r>
            <a:r>
              <a:rPr kumimoji="0" lang="fr-FR" sz="1800" b="1" i="1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charset="0"/>
                <a:ea typeface="ÇlÇr ñæí©" charset="0"/>
              </a:rPr>
              <a:t> charges</a:t>
            </a:r>
            <a:endParaRPr kumimoji="0" lang="en-US" sz="1800" b="1" i="1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5251276" y="2720884"/>
            <a:ext cx="716076" cy="4595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East</a:t>
            </a:r>
            <a:endParaRPr lang="en-US" dirty="0"/>
          </a:p>
        </p:txBody>
      </p:sp>
      <p:sp>
        <p:nvSpPr>
          <p:cNvPr id="12" name="ZoneTexte 11"/>
          <p:cNvSpPr txBox="1"/>
          <p:nvPr/>
        </p:nvSpPr>
        <p:spPr>
          <a:xfrm>
            <a:off x="6721203" y="4132239"/>
            <a:ext cx="911137" cy="4595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South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5918597" y="1271108"/>
            <a:ext cx="358359" cy="321226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9" name="Connecteur droit 18"/>
          <p:cNvCxnSpPr>
            <a:stCxn id="17" idx="0"/>
            <a:endCxn id="17" idx="2"/>
          </p:cNvCxnSpPr>
          <p:nvPr/>
        </p:nvCxnSpPr>
        <p:spPr>
          <a:xfrm>
            <a:off x="6097777" y="1271108"/>
            <a:ext cx="0" cy="4478987"/>
          </a:xfrm>
          <a:prstGeom prst="line">
            <a:avLst/>
          </a:prstGeom>
          <a:ln w="6350">
            <a:solidFill>
              <a:schemeClr val="tx1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>
            <a:off x="6276956" y="1592334"/>
            <a:ext cx="0" cy="1612615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bevel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/>
          <p:cNvSpPr txBox="1"/>
          <p:nvPr/>
        </p:nvSpPr>
        <p:spPr>
          <a:xfrm rot="16200000">
            <a:off x="6205473" y="2143372"/>
            <a:ext cx="600712" cy="3829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3 m</a:t>
            </a:r>
            <a:endParaRPr lang="fr-FR" sz="1400" dirty="0"/>
          </a:p>
        </p:txBody>
      </p:sp>
      <p:cxnSp>
        <p:nvCxnSpPr>
          <p:cNvPr id="27" name="Connecteur droit avec flèche 26"/>
          <p:cNvCxnSpPr/>
          <p:nvPr/>
        </p:nvCxnSpPr>
        <p:spPr>
          <a:xfrm>
            <a:off x="6505829" y="3248980"/>
            <a:ext cx="0" cy="493506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bevel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ZoneTexte 29"/>
          <p:cNvSpPr txBox="1"/>
          <p:nvPr/>
        </p:nvSpPr>
        <p:spPr>
          <a:xfrm rot="16200000">
            <a:off x="6412265" y="3313842"/>
            <a:ext cx="600712" cy="3829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2 m</a:t>
            </a:r>
            <a:endParaRPr lang="fr-FR" sz="1400" dirty="0"/>
          </a:p>
        </p:txBody>
      </p:sp>
      <p:sp>
        <p:nvSpPr>
          <p:cNvPr id="31" name="ZoneTexte 30"/>
          <p:cNvSpPr txBox="1"/>
          <p:nvPr/>
        </p:nvSpPr>
        <p:spPr>
          <a:xfrm>
            <a:off x="5541607" y="2055965"/>
            <a:ext cx="5229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>
                <a:solidFill>
                  <a:srgbClr val="3333FF"/>
                </a:solidFill>
              </a:rPr>
              <a:t>pool</a:t>
            </a:r>
            <a:endParaRPr lang="fr-FR" sz="1400" dirty="0">
              <a:solidFill>
                <a:srgbClr val="3333FF"/>
              </a:solidFill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5048135" y="3298956"/>
            <a:ext cx="1083356" cy="3829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 smtClean="0"/>
              <a:t>concrete</a:t>
            </a:r>
            <a:endParaRPr lang="fr-FR" sz="1400" dirty="0"/>
          </a:p>
        </p:txBody>
      </p:sp>
      <p:sp>
        <p:nvSpPr>
          <p:cNvPr id="33" name="ZoneTexte 32"/>
          <p:cNvSpPr txBox="1"/>
          <p:nvPr/>
        </p:nvSpPr>
        <p:spPr>
          <a:xfrm>
            <a:off x="5258966" y="1248765"/>
            <a:ext cx="662539" cy="3829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 smtClean="0"/>
              <a:t>core</a:t>
            </a:r>
            <a:endParaRPr lang="fr-FR" sz="1400" dirty="0"/>
          </a:p>
        </p:txBody>
      </p:sp>
      <p:cxnSp>
        <p:nvCxnSpPr>
          <p:cNvPr id="35" name="Connecteur droit avec flèche 34"/>
          <p:cNvCxnSpPr/>
          <p:nvPr/>
        </p:nvCxnSpPr>
        <p:spPr>
          <a:xfrm flipH="1">
            <a:off x="6097777" y="5447850"/>
            <a:ext cx="1488378" cy="0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bevel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/>
          <p:cNvSpPr txBox="1"/>
          <p:nvPr/>
        </p:nvSpPr>
        <p:spPr>
          <a:xfrm>
            <a:off x="6409356" y="5420125"/>
            <a:ext cx="909844" cy="3829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3.35 m</a:t>
            </a:r>
            <a:endParaRPr lang="fr-FR" sz="1400" dirty="0"/>
          </a:p>
        </p:txBody>
      </p:sp>
      <p:sp>
        <p:nvSpPr>
          <p:cNvPr id="41" name="ZoneTexte 40"/>
          <p:cNvSpPr txBox="1"/>
          <p:nvPr/>
        </p:nvSpPr>
        <p:spPr>
          <a:xfrm>
            <a:off x="6751321" y="4907152"/>
            <a:ext cx="600712" cy="3829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4 m</a:t>
            </a:r>
            <a:endParaRPr lang="fr-FR" sz="1400" dirty="0"/>
          </a:p>
        </p:txBody>
      </p:sp>
      <p:cxnSp>
        <p:nvCxnSpPr>
          <p:cNvPr id="68" name="Connecteur droit 67"/>
          <p:cNvCxnSpPr>
            <a:stCxn id="9" idx="0"/>
            <a:endCxn id="9" idx="2"/>
          </p:cNvCxnSpPr>
          <p:nvPr/>
        </p:nvCxnSpPr>
        <p:spPr>
          <a:xfrm>
            <a:off x="5751771" y="3986376"/>
            <a:ext cx="0" cy="1198703"/>
          </a:xfrm>
          <a:prstGeom prst="line">
            <a:avLst/>
          </a:prstGeom>
          <a:ln w="6350">
            <a:solidFill>
              <a:schemeClr val="tx1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eur droit avec flèche 71"/>
          <p:cNvCxnSpPr/>
          <p:nvPr/>
        </p:nvCxnSpPr>
        <p:spPr>
          <a:xfrm flipH="1">
            <a:off x="7586155" y="3832076"/>
            <a:ext cx="268739" cy="0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bevel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ZoneTexte 77"/>
          <p:cNvSpPr txBox="1"/>
          <p:nvPr/>
        </p:nvSpPr>
        <p:spPr>
          <a:xfrm>
            <a:off x="7184225" y="3364589"/>
            <a:ext cx="786192" cy="3829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1.2 m</a:t>
            </a:r>
            <a:endParaRPr lang="fr-FR" sz="1400" dirty="0"/>
          </a:p>
        </p:txBody>
      </p:sp>
      <p:sp>
        <p:nvSpPr>
          <p:cNvPr id="8204" name="Rectangle 8203"/>
          <p:cNvSpPr/>
          <p:nvPr/>
        </p:nvSpPr>
        <p:spPr>
          <a:xfrm>
            <a:off x="6565953" y="3867280"/>
            <a:ext cx="58921" cy="130966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9" name="Connecteur droit avec flèche 38"/>
          <p:cNvCxnSpPr/>
          <p:nvPr/>
        </p:nvCxnSpPr>
        <p:spPr>
          <a:xfrm flipH="1">
            <a:off x="5761640" y="4931718"/>
            <a:ext cx="1824514" cy="0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bevel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avec flèche 63"/>
          <p:cNvCxnSpPr/>
          <p:nvPr/>
        </p:nvCxnSpPr>
        <p:spPr>
          <a:xfrm flipV="1">
            <a:off x="5657768" y="5267906"/>
            <a:ext cx="0" cy="77853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Espace réservé du contenu 2"/>
          <p:cNvSpPr txBox="1">
            <a:spLocks/>
          </p:cNvSpPr>
          <p:nvPr/>
        </p:nvSpPr>
        <p:spPr bwMode="auto">
          <a:xfrm>
            <a:off x="53365" y="970557"/>
            <a:ext cx="4140462" cy="838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aseline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dirty="0" smtClean="0"/>
              <a:t>Reactor OFF background on expectation</a:t>
            </a:r>
            <a:endParaRPr lang="fr-FR" dirty="0" smtClean="0"/>
          </a:p>
        </p:txBody>
      </p:sp>
      <p:sp>
        <p:nvSpPr>
          <p:cNvPr id="29" name="Rectangle 28"/>
          <p:cNvSpPr/>
          <p:nvPr/>
        </p:nvSpPr>
        <p:spPr>
          <a:xfrm>
            <a:off x="8068751" y="3282254"/>
            <a:ext cx="416657" cy="20728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75" name="Groupe 74"/>
          <p:cNvGrpSpPr/>
          <p:nvPr/>
        </p:nvGrpSpPr>
        <p:grpSpPr>
          <a:xfrm>
            <a:off x="53366" y="1284168"/>
            <a:ext cx="8929124" cy="4305072"/>
            <a:chOff x="53366" y="1284168"/>
            <a:chExt cx="8929124" cy="4305072"/>
          </a:xfrm>
        </p:grpSpPr>
        <p:sp>
          <p:nvSpPr>
            <p:cNvPr id="40" name="Rectangle 39"/>
            <p:cNvSpPr/>
            <p:nvPr/>
          </p:nvSpPr>
          <p:spPr>
            <a:xfrm>
              <a:off x="6276956" y="1340753"/>
              <a:ext cx="1881384" cy="181935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3" name="Rectangle 42"/>
            <p:cNvSpPr/>
            <p:nvPr/>
          </p:nvSpPr>
          <p:spPr>
            <a:xfrm rot="16200000">
              <a:off x="6145063" y="3345596"/>
              <a:ext cx="3844621" cy="181935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8096122" y="5176939"/>
              <a:ext cx="238553" cy="181935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5" name="Rectangle 44"/>
            <p:cNvSpPr/>
            <p:nvPr/>
          </p:nvSpPr>
          <p:spPr>
            <a:xfrm rot="16200000">
              <a:off x="6676760" y="3519020"/>
              <a:ext cx="3497772" cy="181935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Rectangle 45"/>
            <p:cNvSpPr/>
            <p:nvPr/>
          </p:nvSpPr>
          <p:spPr>
            <a:xfrm rot="16200000">
              <a:off x="8313657" y="1605915"/>
              <a:ext cx="223973" cy="181935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7" name="Rectangle 46"/>
            <p:cNvSpPr/>
            <p:nvPr/>
          </p:nvSpPr>
          <p:spPr>
            <a:xfrm rot="16200000">
              <a:off x="8369650" y="1405251"/>
              <a:ext cx="111986" cy="181935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8" name="Rectangle 47"/>
            <p:cNvSpPr/>
            <p:nvPr/>
          </p:nvSpPr>
          <p:spPr>
            <a:xfrm rot="16200000">
              <a:off x="8397202" y="1277335"/>
              <a:ext cx="56882" cy="181935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0" name="ZoneTexte 49"/>
            <p:cNvSpPr txBox="1"/>
            <p:nvPr/>
          </p:nvSpPr>
          <p:spPr>
            <a:xfrm>
              <a:off x="6624874" y="1284168"/>
              <a:ext cx="1278807" cy="3446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 err="1" smtClean="0"/>
                <a:t>primary</a:t>
              </a:r>
              <a:r>
                <a:rPr lang="fr-FR" sz="1200" dirty="0" smtClean="0"/>
                <a:t> </a:t>
              </a:r>
              <a:r>
                <a:rPr lang="fr-FR" sz="1200" dirty="0" err="1" smtClean="0"/>
                <a:t>loop</a:t>
              </a:r>
              <a:endParaRPr lang="fr-FR" sz="1200" dirty="0"/>
            </a:p>
          </p:txBody>
        </p:sp>
        <p:cxnSp>
          <p:nvCxnSpPr>
            <p:cNvPr id="51" name="Connecteur droit avec flèche 50"/>
            <p:cNvCxnSpPr/>
            <p:nvPr/>
          </p:nvCxnSpPr>
          <p:spPr>
            <a:xfrm>
              <a:off x="6366546" y="1431721"/>
              <a:ext cx="244202" cy="0"/>
            </a:xfrm>
            <a:prstGeom prst="straightConnector1">
              <a:avLst/>
            </a:prstGeom>
            <a:ln w="19050">
              <a:solidFill>
                <a:srgbClr val="3333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cteur droit avec flèche 52"/>
            <p:cNvCxnSpPr/>
            <p:nvPr/>
          </p:nvCxnSpPr>
          <p:spPr>
            <a:xfrm>
              <a:off x="8067373" y="2219461"/>
              <a:ext cx="0" cy="263303"/>
            </a:xfrm>
            <a:prstGeom prst="straightConnector1">
              <a:avLst/>
            </a:prstGeom>
            <a:ln w="19050">
              <a:solidFill>
                <a:srgbClr val="3333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cteur droit avec flèche 55"/>
            <p:cNvCxnSpPr/>
            <p:nvPr/>
          </p:nvCxnSpPr>
          <p:spPr>
            <a:xfrm flipV="1">
              <a:off x="8425643" y="2129872"/>
              <a:ext cx="2" cy="260510"/>
            </a:xfrm>
            <a:prstGeom prst="straightConnector1">
              <a:avLst/>
            </a:prstGeom>
            <a:ln w="19050">
              <a:solidFill>
                <a:srgbClr val="3333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necteur droit avec flèche 57"/>
            <p:cNvCxnSpPr/>
            <p:nvPr/>
          </p:nvCxnSpPr>
          <p:spPr>
            <a:xfrm>
              <a:off x="8067373" y="3867278"/>
              <a:ext cx="0" cy="263303"/>
            </a:xfrm>
            <a:prstGeom prst="straightConnector1">
              <a:avLst/>
            </a:prstGeom>
            <a:ln w="19050">
              <a:solidFill>
                <a:srgbClr val="3333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cteur droit avec flèche 58"/>
            <p:cNvCxnSpPr/>
            <p:nvPr/>
          </p:nvCxnSpPr>
          <p:spPr>
            <a:xfrm flipV="1">
              <a:off x="8425640" y="3854903"/>
              <a:ext cx="2" cy="260510"/>
            </a:xfrm>
            <a:prstGeom prst="straightConnector1">
              <a:avLst/>
            </a:prstGeom>
            <a:ln w="19050">
              <a:solidFill>
                <a:srgbClr val="3333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necteur droit avec flèche 59"/>
            <p:cNvCxnSpPr>
              <a:stCxn id="44" idx="1"/>
              <a:endCxn id="44" idx="3"/>
            </p:cNvCxnSpPr>
            <p:nvPr/>
          </p:nvCxnSpPr>
          <p:spPr>
            <a:xfrm>
              <a:off x="8096122" y="5267908"/>
              <a:ext cx="238553" cy="0"/>
            </a:xfrm>
            <a:prstGeom prst="straightConnector1">
              <a:avLst/>
            </a:prstGeom>
            <a:ln w="19050">
              <a:solidFill>
                <a:srgbClr val="3333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95" name="ZoneTexte 8194"/>
            <p:cNvSpPr txBox="1"/>
            <p:nvPr/>
          </p:nvSpPr>
          <p:spPr>
            <a:xfrm rot="16200000">
              <a:off x="7122315" y="2752724"/>
              <a:ext cx="3299133" cy="4212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water deactivation circuit</a:t>
              </a:r>
            </a:p>
          </p:txBody>
        </p:sp>
        <p:sp>
          <p:nvSpPr>
            <p:cNvPr id="65" name="Espace réservé du contenu 2"/>
            <p:cNvSpPr txBox="1">
              <a:spLocks/>
            </p:cNvSpPr>
            <p:nvPr/>
          </p:nvSpPr>
          <p:spPr bwMode="auto">
            <a:xfrm>
              <a:off x="53366" y="3637722"/>
              <a:ext cx="3305223" cy="1951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baseline="0">
                  <a:solidFill>
                    <a:schemeClr val="tx1"/>
                  </a:solidFill>
                  <a:latin typeface="Calibri" pitchFamily="34" charset="0"/>
                  <a:ea typeface="+mn-ea"/>
                  <a:cs typeface="Calibri" pitchFamily="34" charset="0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40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20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lvl="4"/>
              <a:endParaRPr lang="en-US" dirty="0" smtClean="0">
                <a:solidFill>
                  <a:srgbClr val="FF0000"/>
                </a:solidFill>
                <a:sym typeface="Wingdings"/>
              </a:endParaRPr>
            </a:p>
            <a:p>
              <a:r>
                <a:rPr lang="en-US" dirty="0" smtClean="0"/>
                <a:t>Primary loop water activation</a:t>
              </a:r>
            </a:p>
            <a:p>
              <a:pPr lvl="1"/>
              <a:r>
                <a:rPr lang="en-US" dirty="0" smtClean="0">
                  <a:latin typeface="+mn-lt"/>
                  <a:cs typeface="Symbol" charset="2"/>
                  <a:sym typeface="Wingdings"/>
                </a:rPr>
                <a:t>High energy </a:t>
              </a:r>
              <a:r>
                <a:rPr lang="en-US" dirty="0" smtClean="0">
                  <a:latin typeface="Symbol" charset="2"/>
                  <a:cs typeface="Symbol" charset="2"/>
                  <a:sym typeface="Wingdings"/>
                </a:rPr>
                <a:t>g</a:t>
              </a:r>
              <a:r>
                <a:rPr lang="en-US" dirty="0" smtClean="0">
                  <a:sym typeface="Wingdings"/>
                </a:rPr>
                <a:t> leakage from </a:t>
              </a:r>
              <a:r>
                <a:rPr lang="en-US" baseline="30000" dirty="0" smtClean="0">
                  <a:sym typeface="Wingdings"/>
                </a:rPr>
                <a:t>16</a:t>
              </a:r>
              <a:r>
                <a:rPr lang="en-US" dirty="0" smtClean="0">
                  <a:sym typeface="Wingdings"/>
                </a:rPr>
                <a:t>N</a:t>
              </a:r>
            </a:p>
          </p:txBody>
        </p:sp>
      </p:grpSp>
      <p:grpSp>
        <p:nvGrpSpPr>
          <p:cNvPr id="74" name="Groupe 73"/>
          <p:cNvGrpSpPr/>
          <p:nvPr/>
        </p:nvGrpSpPr>
        <p:grpSpPr>
          <a:xfrm>
            <a:off x="71500" y="1914070"/>
            <a:ext cx="6337856" cy="3271009"/>
            <a:chOff x="71500" y="1914070"/>
            <a:chExt cx="6337856" cy="3271009"/>
          </a:xfrm>
        </p:grpSpPr>
        <p:pic>
          <p:nvPicPr>
            <p:cNvPr id="9" name="Picture 4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094187" y="3986376"/>
              <a:ext cx="1315169" cy="11987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F81BD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Espace réservé du contenu 2"/>
                <p:cNvSpPr txBox="1">
                  <a:spLocks/>
                </p:cNvSpPr>
                <p:nvPr/>
              </p:nvSpPr>
              <p:spPr bwMode="auto">
                <a:xfrm>
                  <a:off x="71500" y="1914070"/>
                  <a:ext cx="5175575" cy="20710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2400" baseline="0">
                      <a:solidFill>
                        <a:schemeClr val="tx1"/>
                      </a:solidFill>
                      <a:latin typeface="Calibri" pitchFamily="34" charset="0"/>
                      <a:ea typeface="+mn-ea"/>
                      <a:cs typeface="Calibri" pitchFamily="34" charset="0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  <a:cs typeface="Calibri" pitchFamily="34" charset="0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Calibri" pitchFamily="34" charset="0"/>
                      <a:cs typeface="Calibri" pitchFamily="34" charset="0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–"/>
                    <a:defRPr sz="1400">
                      <a:solidFill>
                        <a:schemeClr val="tx1"/>
                      </a:solidFill>
                      <a:latin typeface="Calibri" pitchFamily="34" charset="0"/>
                      <a:cs typeface="Calibri" pitchFamily="34" charset="0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200">
                      <a:solidFill>
                        <a:schemeClr val="tx1"/>
                      </a:solidFill>
                      <a:latin typeface="Calibri" pitchFamily="34" charset="0"/>
                      <a:cs typeface="Calibri" pitchFamily="34" charset="0"/>
                    </a:defRPr>
                  </a:lvl5pPr>
                  <a:lvl6pPr marL="25146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+mn-lt"/>
                    </a:defRPr>
                  </a:lvl6pPr>
                  <a:lvl7pPr marL="29718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+mn-lt"/>
                    </a:defRPr>
                  </a:lvl7pPr>
                  <a:lvl8pPr marL="34290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+mn-lt"/>
                    </a:defRPr>
                  </a:lvl8pPr>
                  <a:lvl9pPr marL="3886200" indent="-228600" algn="l" rtl="0" eaLnBrk="1" fontAlgn="base" hangingPunct="1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+mn-lt"/>
                    </a:defRPr>
                  </a:lvl9pPr>
                </a:lstStyle>
                <a:p>
                  <a:r>
                    <a:rPr lang="en-US" dirty="0"/>
                    <a:t>Unexpected</a:t>
                  </a:r>
                  <a:r>
                    <a:rPr lang="fr-FR" dirty="0"/>
                    <a:t> </a:t>
                  </a:r>
                  <a:r>
                    <a:rPr lang="en-US" dirty="0"/>
                    <a:t>reactor</a:t>
                  </a:r>
                  <a:r>
                    <a:rPr lang="fr-FR" dirty="0"/>
                    <a:t> </a:t>
                  </a:r>
                  <a:r>
                    <a:rPr lang="en-US" dirty="0"/>
                    <a:t>ON </a:t>
                  </a:r>
                  <a:r>
                    <a:rPr lang="en-US" dirty="0" smtClean="0"/>
                    <a:t>background</a:t>
                  </a:r>
                </a:p>
                <a:p>
                  <a:pPr lvl="1"/>
                  <a14:m>
                    <m:oMath xmlns:m="http://schemas.openxmlformats.org/officeDocument/2006/math">
                      <m:r>
                        <a:rPr lang="en-US" i="1" smtClean="0">
                          <a:latin typeface="Cambria Math"/>
                          <a:ea typeface="Cambria Math"/>
                        </a:rPr>
                        <m:t>~</m:t>
                      </m:r>
                    </m:oMath>
                  </a14:m>
                  <a:r>
                    <a:rPr lang="en-US" dirty="0" smtClean="0"/>
                    <a:t>10 times higher than expected</a:t>
                  </a:r>
                </a:p>
                <a:p>
                  <a:pPr lvl="1"/>
                  <a:r>
                    <a:rPr lang="en-US" dirty="0"/>
                    <a:t>Point to south, but reactor at </a:t>
                  </a:r>
                  <a:r>
                    <a:rPr lang="en-US" dirty="0" smtClean="0"/>
                    <a:t>east</a:t>
                  </a:r>
                  <a:endParaRPr lang="en-US" dirty="0"/>
                </a:p>
                <a:p>
                  <a:pPr lvl="1"/>
                  <a:r>
                    <a:rPr lang="en-US" dirty="0">
                      <a:solidFill>
                        <a:srgbClr val="FF0000"/>
                      </a:solidFill>
                      <a:sym typeface="Wingdings"/>
                    </a:rPr>
                    <a:t>Lead front wall is </a:t>
                  </a:r>
                  <a:r>
                    <a:rPr lang="en-US" dirty="0" smtClean="0">
                      <a:solidFill>
                        <a:srgbClr val="FF0000"/>
                      </a:solidFill>
                      <a:sym typeface="Wingdings"/>
                    </a:rPr>
                    <a:t>efficient</a:t>
                  </a:r>
                </a:p>
                <a:p>
                  <a:pPr lvl="1"/>
                  <a:r>
                    <a:rPr lang="en-US" dirty="0" smtClean="0">
                      <a:solidFill>
                        <a:srgbClr val="FF0000"/>
                      </a:solidFill>
                    </a:rPr>
                    <a:t>Expected level at north</a:t>
                  </a:r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3" name="Espace réservé du contenu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1500" y="1914070"/>
                  <a:ext cx="5175575" cy="2071088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l="-1885" t="-2647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6" name="Connecteur droit avec flèche 65"/>
            <p:cNvCxnSpPr/>
            <p:nvPr/>
          </p:nvCxnSpPr>
          <p:spPr>
            <a:xfrm>
              <a:off x="3671900" y="3282254"/>
              <a:ext cx="1579376" cy="58502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necteur droit avec flèche 69"/>
            <p:cNvCxnSpPr/>
            <p:nvPr/>
          </p:nvCxnSpPr>
          <p:spPr>
            <a:xfrm>
              <a:off x="3358589" y="3681881"/>
              <a:ext cx="2086076" cy="909867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2" name="Connecteur droit avec flèche 51"/>
          <p:cNvCxnSpPr/>
          <p:nvPr/>
        </p:nvCxnSpPr>
        <p:spPr>
          <a:xfrm flipV="1">
            <a:off x="3054584" y="4612899"/>
            <a:ext cx="3540829" cy="879253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227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20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0931050"/>
              </p:ext>
            </p:extLst>
          </p:nvPr>
        </p:nvGraphicFramePr>
        <p:xfrm>
          <a:off x="3100388" y="3249613"/>
          <a:ext cx="5724525" cy="3189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25" name="Acrobat Document" r:id="rId3" imgW="5979960" imgH="3332520" progId="AcroExch.Document.7">
                  <p:embed/>
                </p:oleObj>
              </mc:Choice>
              <mc:Fallback>
                <p:oleObj name="Acrobat Document" r:id="rId3" imgW="5979960" imgH="3332520" progId="AcroExch.Document.7">
                  <p:embed/>
                  <p:pic>
                    <p:nvPicPr>
                      <p:cNvPr id="0" name="Obje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0388" y="3249613"/>
                        <a:ext cx="5724525" cy="3189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Liquid</a:t>
            </a:r>
            <a:r>
              <a:rPr lang="fr-FR" dirty="0" smtClean="0"/>
              <a:t> </a:t>
            </a:r>
            <a:r>
              <a:rPr lang="fr-FR" dirty="0" err="1" smtClean="0"/>
              <a:t>scintillator</a:t>
            </a:r>
            <a:r>
              <a:rPr lang="fr-FR" dirty="0" smtClean="0"/>
              <a:t> upgrade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206515" y="1043735"/>
                <a:ext cx="8902561" cy="2324969"/>
              </a:xfrm>
            </p:spPr>
            <p:txBody>
              <a:bodyPr/>
              <a:lstStyle/>
              <a:p>
                <a:r>
                  <a:rPr lang="en-US" dirty="0" smtClean="0"/>
                  <a:t>Liquid scintillator </a:t>
                </a:r>
                <a:r>
                  <a:rPr lang="en-US" dirty="0"/>
                  <a:t>shows </a:t>
                </a:r>
                <a:r>
                  <a:rPr lang="en-US" dirty="0" smtClean="0"/>
                  <a:t>unexpected </a:t>
                </a:r>
                <a:r>
                  <a:rPr lang="en-US" dirty="0"/>
                  <a:t>short attenuation length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</a:rPr>
                      <m:t>~</m:t>
                    </m:r>
                  </m:oMath>
                </a14:m>
                <a:r>
                  <a:rPr lang="en-US" dirty="0" smtClean="0"/>
                  <a:t>1m</a:t>
                </a:r>
                <a:endParaRPr lang="en-US" dirty="0"/>
              </a:p>
              <a:p>
                <a:pPr lvl="1"/>
                <a:r>
                  <a:rPr lang="en-US" dirty="0" smtClean="0"/>
                  <a:t>Vertex dependent energy reconstruction: degradation of energy resolution</a:t>
                </a:r>
              </a:p>
              <a:p>
                <a:pPr lvl="1"/>
                <a:r>
                  <a:rPr lang="en-US" dirty="0" smtClean="0"/>
                  <a:t>Time resolution not affected: preliminary studies of correlated </a:t>
                </a:r>
                <a:br>
                  <a:rPr lang="en-US" dirty="0" smtClean="0"/>
                </a:br>
                <a:r>
                  <a:rPr lang="en-US" dirty="0" smtClean="0"/>
                  <a:t>background, veto </a:t>
                </a:r>
                <a:r>
                  <a:rPr lang="en-US" dirty="0" err="1" smtClean="0"/>
                  <a:t>muon</a:t>
                </a:r>
                <a:r>
                  <a:rPr lang="en-US" dirty="0" smtClean="0"/>
                  <a:t> efficiency (97 %)…</a:t>
                </a:r>
              </a:p>
              <a:p>
                <a:r>
                  <a:rPr lang="en-US" dirty="0">
                    <a:solidFill>
                      <a:srgbClr val="FF0000"/>
                    </a:solidFill>
                  </a:rPr>
                  <a:t>New liquid 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based on Double-</a:t>
                </a:r>
                <a:r>
                  <a:rPr lang="en-US" dirty="0" err="1" smtClean="0">
                    <a:solidFill>
                      <a:srgbClr val="FF0000"/>
                    </a:solidFill>
                  </a:rPr>
                  <a:t>Chooz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 R&amp;D to </a:t>
                </a:r>
                <a:r>
                  <a:rPr lang="en-US" dirty="0">
                    <a:solidFill>
                      <a:srgbClr val="FF0000"/>
                    </a:solidFill>
                  </a:rPr>
                  <a:t>be 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provided this fall</a:t>
                </a:r>
                <a:endParaRPr lang="en-US" dirty="0" smtClean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6515" y="1043735"/>
                <a:ext cx="8902561" cy="2324969"/>
              </a:xfrm>
              <a:blipFill rotWithShape="1">
                <a:blip r:embed="rId5"/>
                <a:stretch>
                  <a:fillRect l="-1096" t="-235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09/15/2012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01A193-C9C4-4E22-BE40-75BD37C004DC}" type="slidenum">
              <a:rPr lang="fr-FR" smtClean="0"/>
              <a:pPr>
                <a:defRPr/>
              </a:pPr>
              <a:t>12</a:t>
            </a:fld>
            <a:endParaRPr lang="fr-FR"/>
          </a:p>
        </p:txBody>
      </p:sp>
      <p:pic>
        <p:nvPicPr>
          <p:cNvPr id="6174" name="Picture 30" descr="\\Dapnia\data\manip\Nucifer\Figures\Nucifer_cuve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80" y="3338990"/>
            <a:ext cx="2106749" cy="2954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Explosion 1 20"/>
          <p:cNvSpPr/>
          <p:nvPr/>
        </p:nvSpPr>
        <p:spPr>
          <a:xfrm>
            <a:off x="1673421" y="4959170"/>
            <a:ext cx="198279" cy="157518"/>
          </a:xfrm>
          <a:prstGeom prst="irregularSeal1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" name="Connecteur droit avec flèche 8"/>
          <p:cNvCxnSpPr/>
          <p:nvPr/>
        </p:nvCxnSpPr>
        <p:spPr>
          <a:xfrm flipH="1" flipV="1">
            <a:off x="1781690" y="5026677"/>
            <a:ext cx="3015335" cy="67509"/>
          </a:xfrm>
          <a:prstGeom prst="straightConnector1">
            <a:avLst/>
          </a:prstGeom>
          <a:ln w="254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Explosion 1 22"/>
          <p:cNvSpPr/>
          <p:nvPr/>
        </p:nvSpPr>
        <p:spPr>
          <a:xfrm>
            <a:off x="1673421" y="5330463"/>
            <a:ext cx="198279" cy="157518"/>
          </a:xfrm>
          <a:prstGeom prst="irregularSeal1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xplosion 1 23"/>
          <p:cNvSpPr/>
          <p:nvPr/>
        </p:nvSpPr>
        <p:spPr>
          <a:xfrm>
            <a:off x="1673421" y="5769260"/>
            <a:ext cx="198279" cy="157518"/>
          </a:xfrm>
          <a:prstGeom prst="irregularSeal1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8" name="Connecteur droit avec flèche 17"/>
          <p:cNvCxnSpPr/>
          <p:nvPr/>
        </p:nvCxnSpPr>
        <p:spPr>
          <a:xfrm flipH="1">
            <a:off x="1781690" y="5454225"/>
            <a:ext cx="3465385" cy="405045"/>
          </a:xfrm>
          <a:prstGeom prst="straightConnector1">
            <a:avLst/>
          </a:prstGeom>
          <a:ln w="25400">
            <a:solidFill>
              <a:srgbClr val="3333FF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flipH="1">
            <a:off x="1772560" y="5330463"/>
            <a:ext cx="3420382" cy="77780"/>
          </a:xfrm>
          <a:prstGeom prst="straightConnector1">
            <a:avLst/>
          </a:prstGeom>
          <a:ln w="25400">
            <a:solidFill>
              <a:srgbClr val="00FF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016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Contour </a:t>
            </a:r>
            <a:r>
              <a:rPr lang="fr-FR" dirty="0" err="1" smtClean="0"/>
              <a:t>after</a:t>
            </a:r>
            <a:r>
              <a:rPr lang="fr-FR" dirty="0" smtClean="0"/>
              <a:t> upgrades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09/15/2012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01A193-C9C4-4E22-BE40-75BD37C004DC}" type="slidenum">
              <a:rPr lang="fr-FR" smtClean="0"/>
              <a:pPr>
                <a:defRPr/>
              </a:pPr>
              <a:t>13</a:t>
            </a:fld>
            <a:endParaRPr lang="fr-FR"/>
          </a:p>
        </p:txBody>
      </p:sp>
      <p:pic>
        <p:nvPicPr>
          <p:cNvPr id="7" name="Image 6" descr="NuciferSimul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640559"/>
            <a:ext cx="4169514" cy="2992932"/>
          </a:xfrm>
          <a:prstGeom prst="rect">
            <a:avLst/>
          </a:prstGeom>
        </p:spPr>
      </p:pic>
      <p:pic>
        <p:nvPicPr>
          <p:cNvPr id="8" name="Image 7" descr="contours_nucifer_300j_SoB1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8287" y="1223755"/>
            <a:ext cx="4749201" cy="4631937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756357" y="5592887"/>
            <a:ext cx="31598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 err="1" smtClean="0"/>
              <a:t>Expected</a:t>
            </a:r>
            <a:r>
              <a:rPr lang="fr-FR" dirty="0" smtClean="0"/>
              <a:t> </a:t>
            </a:r>
            <a:r>
              <a:rPr lang="fr-FR" dirty="0" err="1" smtClean="0"/>
              <a:t>spectrum</a:t>
            </a:r>
            <a:r>
              <a:rPr lang="fr-FR" dirty="0" smtClean="0"/>
              <a:t> </a:t>
            </a:r>
            <a:r>
              <a:rPr lang="fr-FR" dirty="0" err="1" smtClean="0"/>
              <a:t>distortion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- </a:t>
            </a:r>
            <a:r>
              <a:rPr lang="fr-FR" dirty="0" err="1" smtClean="0"/>
              <a:t>Error</a:t>
            </a:r>
            <a:r>
              <a:rPr lang="fr-FR" dirty="0" smtClean="0"/>
              <a:t> stat </a:t>
            </a:r>
            <a:r>
              <a:rPr lang="fr-FR" dirty="0" err="1" smtClean="0"/>
              <a:t>only</a:t>
            </a:r>
            <a:r>
              <a:rPr lang="fr-FR" dirty="0" smtClean="0"/>
              <a:t> -</a:t>
            </a:r>
            <a:endParaRPr lang="fr-FR" dirty="0"/>
          </a:p>
        </p:txBody>
      </p:sp>
      <p:sp>
        <p:nvSpPr>
          <p:cNvPr id="10" name="Rectangle 9"/>
          <p:cNvSpPr/>
          <p:nvPr/>
        </p:nvSpPr>
        <p:spPr>
          <a:xfrm>
            <a:off x="1142191" y="2228138"/>
            <a:ext cx="23881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b="1" dirty="0" smtClean="0">
                <a:solidFill>
                  <a:srgbClr val="0000FF"/>
                </a:solidFill>
                <a:latin typeface="Arial" charset="0"/>
                <a:ea typeface="Arial" charset="0"/>
                <a:cs typeface="Arial" charset="0"/>
              </a:rPr>
              <a:t>300 days @ Osiris</a:t>
            </a:r>
            <a:endParaRPr lang="en-US" sz="2000" b="1" dirty="0">
              <a:solidFill>
                <a:srgbClr val="0000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/>
              <p:cNvSpPr txBox="1"/>
              <p:nvPr/>
            </p:nvSpPr>
            <p:spPr>
              <a:xfrm>
                <a:off x="1185864" y="4383174"/>
                <a:ext cx="206537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400" dirty="0" smtClean="0"/>
                  <a:t>Best fit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1400" b="0" i="0" smtClean="0">
                        <a:latin typeface="Cambria Math"/>
                      </a:rPr>
                      <m:t>Δ</m:t>
                    </m:r>
                    <m:sSup>
                      <m:sSupPr>
                        <m:ctrlPr>
                          <a:rPr lang="fr-FR" sz="1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1400" b="0" i="0" smtClean="0">
                            <a:latin typeface="Cambria Math"/>
                          </a:rPr>
                          <m:t>m</m:t>
                        </m:r>
                      </m:e>
                      <m:sup>
                        <m:r>
                          <a:rPr lang="fr-FR" sz="1400" b="0" i="0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FR" sz="1400" dirty="0" smtClean="0"/>
                  <a:t> and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fr-FR" sz="1400" i="1" smtClean="0">
                            <a:latin typeface="Cambria Math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fr-FR" sz="1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1400" i="0" smtClean="0">
                                <a:latin typeface="Cambria Math"/>
                              </a:rPr>
                              <m:t>sin</m:t>
                            </m:r>
                          </m:e>
                          <m:sup>
                            <m:r>
                              <a:rPr lang="fr-FR" sz="14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fr-FR" sz="1400" b="0" i="1" smtClean="0">
                            <a:latin typeface="Cambria Math"/>
                          </a:rPr>
                          <m:t>2</m:t>
                        </m:r>
                        <m:r>
                          <a:rPr lang="fr-FR" sz="1400" b="0" i="1" smtClean="0">
                            <a:latin typeface="Cambria Math"/>
                          </a:rPr>
                          <m:t>𝜃</m:t>
                        </m:r>
                      </m:e>
                    </m:func>
                  </m:oMath>
                </a14:m>
                <a:endParaRPr lang="fr-FR" sz="1400" dirty="0"/>
              </a:p>
            </p:txBody>
          </p:sp>
        </mc:Choice>
        <mc:Fallback xmlns="">
          <p:sp>
            <p:nvSpPr>
              <p:cNvPr id="11" name="ZoneText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5864" y="4383174"/>
                <a:ext cx="2065374" cy="307777"/>
              </a:xfrm>
              <a:prstGeom prst="rect">
                <a:avLst/>
              </a:prstGeom>
              <a:blipFill rotWithShape="1">
                <a:blip r:embed="rId4"/>
                <a:stretch>
                  <a:fillRect l="-888" t="-1961" b="-176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088740"/>
            <a:ext cx="8589268" cy="948427"/>
          </a:xfrm>
        </p:spPr>
        <p:txBody>
          <a:bodyPr/>
          <a:lstStyle/>
          <a:p>
            <a:r>
              <a:rPr lang="fr-FR" dirty="0" smtClean="0"/>
              <a:t>Upgrades </a:t>
            </a:r>
            <a:r>
              <a:rPr lang="fr-FR" dirty="0" err="1" smtClean="0"/>
              <a:t>planned</a:t>
            </a:r>
            <a:r>
              <a:rPr lang="fr-FR" dirty="0" smtClean="0"/>
              <a:t> to </a:t>
            </a:r>
            <a:r>
              <a:rPr lang="fr-FR" dirty="0" err="1" smtClean="0"/>
              <a:t>be</a:t>
            </a:r>
            <a:r>
              <a:rPr lang="fr-FR" dirty="0" smtClean="0"/>
              <a:t> </a:t>
            </a:r>
            <a:r>
              <a:rPr lang="fr-FR" dirty="0" err="1" smtClean="0"/>
              <a:t>finished</a:t>
            </a:r>
            <a:r>
              <a:rPr lang="fr-FR" dirty="0" smtClean="0"/>
              <a:t> </a:t>
            </a:r>
            <a:r>
              <a:rPr lang="fr-FR" dirty="0" err="1" smtClean="0"/>
              <a:t>early</a:t>
            </a:r>
            <a:r>
              <a:rPr lang="fr-FR" dirty="0" smtClean="0"/>
              <a:t> 2013</a:t>
            </a:r>
          </a:p>
          <a:p>
            <a:r>
              <a:rPr lang="fr-FR" dirty="0" err="1" smtClean="0"/>
              <a:t>With</a:t>
            </a:r>
            <a:r>
              <a:rPr lang="fr-FR" dirty="0" smtClean="0"/>
              <a:t> upgrades: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Espace réservé du contenu 2"/>
              <p:cNvSpPr txBox="1">
                <a:spLocks/>
              </p:cNvSpPr>
              <p:nvPr/>
            </p:nvSpPr>
            <p:spPr bwMode="auto">
              <a:xfrm>
                <a:off x="4343547" y="5850383"/>
                <a:ext cx="4683948" cy="54894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 baseline="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Calibri" pitchFamily="34" charset="0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140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20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r>
                  <a:rPr lang="fr-FR" dirty="0" smtClean="0">
                    <a:solidFill>
                      <a:srgbClr val="FF0000"/>
                    </a:solidFill>
                  </a:rPr>
                  <a:t>If </a:t>
                </a:r>
                <a:r>
                  <a:rPr lang="fr-FR" dirty="0" err="1" smtClean="0">
                    <a:solidFill>
                      <a:srgbClr val="FF0000"/>
                    </a:solidFill>
                  </a:rPr>
                  <a:t>present</a:t>
                </a:r>
                <a:r>
                  <a:rPr lang="fr-FR" dirty="0" smtClean="0">
                    <a:solidFill>
                      <a:srgbClr val="FF0000"/>
                    </a:solidFill>
                  </a:rPr>
                  <a:t>, </a:t>
                </a:r>
                <a:r>
                  <a:rPr lang="fr-FR" dirty="0" err="1" smtClean="0">
                    <a:solidFill>
                      <a:srgbClr val="FF0000"/>
                    </a:solidFill>
                  </a:rPr>
                  <a:t>sterile</a:t>
                </a:r>
                <a:r>
                  <a:rPr lang="fr-FR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/>
                      </a:rPr>
                      <m:t>𝜈</m:t>
                    </m:r>
                  </m:oMath>
                </a14:m>
                <a:r>
                  <a:rPr lang="fr-FR" dirty="0" smtClean="0">
                    <a:solidFill>
                      <a:srgbClr val="FF0000"/>
                    </a:solidFill>
                  </a:rPr>
                  <a:t> </a:t>
                </a:r>
                <a:r>
                  <a:rPr lang="fr-FR" dirty="0" err="1" smtClean="0">
                    <a:solidFill>
                      <a:srgbClr val="FF0000"/>
                    </a:solidFill>
                  </a:rPr>
                  <a:t>hint</a:t>
                </a:r>
                <a:r>
                  <a:rPr lang="fr-FR" dirty="0" smtClean="0">
                    <a:solidFill>
                      <a:srgbClr val="FF0000"/>
                    </a:solidFill>
                  </a:rPr>
                  <a:t> possible</a:t>
                </a:r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Espace réservé du contenu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43547" y="5850383"/>
                <a:ext cx="4683948" cy="548947"/>
              </a:xfrm>
              <a:prstGeom prst="rect">
                <a:avLst/>
              </a:prstGeom>
              <a:blipFill rotWithShape="1">
                <a:blip r:embed="rId5"/>
                <a:stretch>
                  <a:fillRect l="-2083" t="-10000" b="-888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/>
          <p:cNvSpPr txBox="1"/>
          <p:nvPr/>
        </p:nvSpPr>
        <p:spPr>
          <a:xfrm>
            <a:off x="5075230" y="3715870"/>
            <a:ext cx="201705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MC detector </a:t>
            </a:r>
            <a:r>
              <a:rPr lang="fr-FR" sz="1400" dirty="0" err="1" smtClean="0"/>
              <a:t>response</a:t>
            </a:r>
          </a:p>
          <a:p>
            <a:r>
              <a:rPr lang="fr-FR" sz="1400" dirty="0" err="1" smtClean="0"/>
              <a:t>Ref</a:t>
            </a:r>
            <a:r>
              <a:rPr lang="fr-FR" sz="1400" dirty="0" smtClean="0"/>
              <a:t> </a:t>
            </a:r>
            <a:r>
              <a:rPr lang="fr-FR" sz="1400" dirty="0" err="1" smtClean="0"/>
              <a:t>spectra</a:t>
            </a:r>
            <a:r>
              <a:rPr lang="fr-FR" sz="1400" dirty="0" smtClean="0"/>
              <a:t> </a:t>
            </a:r>
            <a:r>
              <a:rPr lang="fr-FR" sz="1400" dirty="0" err="1" smtClean="0"/>
              <a:t>uncertainty</a:t>
            </a:r>
            <a:endParaRPr lang="fr-FR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5067055" y="3265820"/>
                <a:ext cx="1144031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fr-FR" sz="1400" dirty="0" smtClean="0"/>
                  <a:t>S/B=1.5</a:t>
                </a:r>
                <a:br>
                  <a:rPr lang="fr-FR" sz="1400" dirty="0" smtClean="0"/>
                </a:br>
                <a14:m>
                  <m:oMath xmlns:m="http://schemas.openxmlformats.org/officeDocument/2006/math">
                    <m:r>
                      <a:rPr lang="fr-FR" sz="1400" i="1" smtClean="0">
                        <a:latin typeface="Cambria Math"/>
                      </a:rPr>
                      <m:t>𝛿</m:t>
                    </m:r>
                    <m:sSub>
                      <m:sSubPr>
                        <m:ctrlPr>
                          <a:rPr lang="fr-FR" sz="1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fr-FR" sz="1400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fr-FR" sz="1400" b="0" i="1" smtClean="0">
                            <a:latin typeface="Cambria Math"/>
                          </a:rPr>
                          <m:t>𝑠𝑐𝑎𝑙𝑒</m:t>
                        </m:r>
                      </m:sub>
                    </m:sSub>
                  </m:oMath>
                </a14:m>
                <a:r>
                  <a:rPr lang="fr-FR" sz="1400" dirty="0" smtClean="0"/>
                  <a:t>= 2%</a:t>
                </a:r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7055" y="3265820"/>
                <a:ext cx="1144031" cy="523220"/>
              </a:xfrm>
              <a:prstGeom prst="rect">
                <a:avLst/>
              </a:prstGeom>
              <a:blipFill rotWithShape="1">
                <a:blip r:embed="rId6"/>
                <a:stretch>
                  <a:fillRect l="-1064" t="-1163" r="-1064" b="-1046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271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285" y="978262"/>
            <a:ext cx="3231931" cy="2850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DANSS </a:t>
            </a:r>
            <a:r>
              <a:rPr lang="fr-FR" dirty="0" err="1" smtClean="0"/>
              <a:t>experiment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161510" y="978261"/>
                <a:ext cx="5620056" cy="5574939"/>
              </a:xfrm>
            </p:spPr>
            <p:txBody>
              <a:bodyPr/>
              <a:lstStyle/>
              <a:p>
                <a:r>
                  <a:rPr lang="fr-FR" dirty="0" smtClean="0"/>
                  <a:t>Kalinin NPP #4 </a:t>
                </a:r>
                <a:r>
                  <a:rPr lang="fr-FR" dirty="0" err="1" smtClean="0"/>
                  <a:t>reactor</a:t>
                </a:r>
                <a:endParaRPr lang="fr-FR" dirty="0" smtClean="0"/>
              </a:p>
              <a:p>
                <a:pPr lvl="1"/>
                <a:r>
                  <a:rPr lang="fr-FR" dirty="0"/>
                  <a:t>3 </a:t>
                </a:r>
                <a:r>
                  <a:rPr lang="fr-FR" dirty="0" err="1"/>
                  <a:t>GW</a:t>
                </a:r>
                <a:r>
                  <a:rPr lang="fr-FR" baseline="-25000" dirty="0" err="1"/>
                  <a:t>th</a:t>
                </a:r>
                <a:r>
                  <a:rPr lang="fr-FR" dirty="0"/>
                  <a:t> </a:t>
                </a:r>
                <a:r>
                  <a:rPr lang="fr-FR" dirty="0" smtClean="0"/>
                  <a:t>VVER (</a:t>
                </a:r>
                <a:r>
                  <a:rPr lang="fr-FR" dirty="0" err="1" smtClean="0"/>
                  <a:t>Russian</a:t>
                </a:r>
                <a:r>
                  <a:rPr lang="fr-FR" dirty="0" smtClean="0"/>
                  <a:t> PWR), </a:t>
                </a:r>
                <a:r>
                  <a:rPr lang="fr-FR" dirty="0" err="1">
                    <a:solidFill>
                      <a:srgbClr val="0000CC"/>
                    </a:solidFill>
                  </a:rPr>
                  <a:t>e</a:t>
                </a:r>
                <a:r>
                  <a:rPr lang="fr-FR" dirty="0" err="1" smtClean="0">
                    <a:solidFill>
                      <a:srgbClr val="0000CC"/>
                    </a:solidFill>
                  </a:rPr>
                  <a:t>xtended</a:t>
                </a:r>
                <a:r>
                  <a:rPr lang="fr-FR" dirty="0" smtClean="0">
                    <a:solidFill>
                      <a:srgbClr val="0000CC"/>
                    </a:solidFill>
                  </a:rPr>
                  <a:t> </a:t>
                </a:r>
                <a:r>
                  <a:rPr lang="fr-FR" dirty="0" err="1" smtClean="0">
                    <a:solidFill>
                      <a:srgbClr val="0000CC"/>
                    </a:solidFill>
                  </a:rPr>
                  <a:t>core</a:t>
                </a:r>
                <a:endParaRPr lang="fr-FR" dirty="0" smtClean="0">
                  <a:solidFill>
                    <a:srgbClr val="0000CC"/>
                  </a:solidFill>
                </a:endParaRPr>
              </a:p>
              <a:p>
                <a:r>
                  <a:rPr lang="fr-FR" dirty="0" err="1" smtClean="0"/>
                  <a:t>Segmented</a:t>
                </a:r>
                <a:r>
                  <a:rPr lang="fr-FR" dirty="0" smtClean="0"/>
                  <a:t> "XY" plastic </a:t>
                </a:r>
                <a:r>
                  <a:rPr lang="fr-FR" dirty="0" err="1" smtClean="0"/>
                  <a:t>scintillator</a:t>
                </a:r>
                <a:r>
                  <a:rPr lang="fr-FR" dirty="0" smtClean="0"/>
                  <a:t>:</a:t>
                </a:r>
              </a:p>
              <a:p>
                <a:pPr lvl="1"/>
                <a:r>
                  <a:rPr lang="fr-FR" dirty="0"/>
                  <a:t>Installation March 2013 (</a:t>
                </a:r>
                <a:r>
                  <a:rPr lang="fr-FR" dirty="0" err="1"/>
                  <a:t>next</a:t>
                </a:r>
                <a:r>
                  <a:rPr lang="fr-FR" dirty="0"/>
                  <a:t> OFF </a:t>
                </a:r>
                <a:r>
                  <a:rPr lang="fr-FR" dirty="0" err="1"/>
                  <a:t>period</a:t>
                </a:r>
                <a:r>
                  <a:rPr lang="fr-FR" dirty="0"/>
                  <a:t>)</a:t>
                </a:r>
              </a:p>
              <a:p>
                <a:pPr lvl="1"/>
                <a:r>
                  <a:rPr lang="fr-FR" dirty="0"/>
                  <a:t>Under the </a:t>
                </a:r>
                <a:r>
                  <a:rPr lang="fr-FR" dirty="0" err="1"/>
                  <a:t>reactor</a:t>
                </a:r>
                <a:r>
                  <a:rPr lang="fr-FR" dirty="0"/>
                  <a:t> (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/>
                        <a:ea typeface="Cambria Math"/>
                      </a:rPr>
                      <m:t>~</m:t>
                    </m:r>
                  </m:oMath>
                </a14:m>
                <a:r>
                  <a:rPr lang="fr-FR" dirty="0"/>
                  <a:t> 50 </a:t>
                </a:r>
                <a:r>
                  <a:rPr lang="fr-FR" dirty="0" err="1"/>
                  <a:t>m.w.e</a:t>
                </a:r>
                <a:r>
                  <a:rPr lang="fr-FR" dirty="0"/>
                  <a:t>.)</a:t>
                </a:r>
              </a:p>
              <a:p>
                <a:pPr lvl="1"/>
                <a:r>
                  <a:rPr lang="fr-FR" dirty="0" err="1"/>
                  <a:t>Movable</a:t>
                </a:r>
                <a:r>
                  <a:rPr lang="fr-FR" dirty="0"/>
                  <a:t> lifting </a:t>
                </a:r>
                <a:r>
                  <a:rPr lang="fr-FR" dirty="0" err="1"/>
                  <a:t>platform</a:t>
                </a:r>
                <a:r>
                  <a:rPr lang="fr-FR" dirty="0" smtClean="0"/>
                  <a:t>:  9.7 </a:t>
                </a:r>
                <a:r>
                  <a:rPr lang="fr-FR" dirty="0"/>
                  <a:t>&lt; L &lt; 12.2 m</a:t>
                </a:r>
              </a:p>
              <a:p>
                <a:pPr lvl="1"/>
                <a:r>
                  <a:rPr lang="fr-FR" dirty="0"/>
                  <a:t>1 m</a:t>
                </a:r>
                <a:r>
                  <a:rPr lang="fr-FR" baseline="30000" dirty="0"/>
                  <a:t>3</a:t>
                </a:r>
                <a:r>
                  <a:rPr lang="fr-FR" dirty="0"/>
                  <a:t> and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/>
                        <a:ea typeface="Cambria Math"/>
                      </a:rPr>
                      <m:t>~</m:t>
                    </m:r>
                    <m:sSup>
                      <m:sSupPr>
                        <m:ctrlPr>
                          <a:rPr lang="fr-FR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fr-FR" i="1">
                            <a:latin typeface="Cambria Math"/>
                            <a:ea typeface="Cambria Math"/>
                          </a:rPr>
                          <m:t>10</m:t>
                        </m:r>
                      </m:e>
                      <m:sup>
                        <m:r>
                          <a:rPr lang="fr-FR" i="1">
                            <a:latin typeface="Cambria Math"/>
                            <a:ea typeface="Cambria Math"/>
                          </a:rPr>
                          <m:t>4</m:t>
                        </m:r>
                      </m:sup>
                    </m:sSup>
                    <m:r>
                      <a:rPr lang="fr-FR" i="1">
                        <a:latin typeface="Cambria Math"/>
                        <a:ea typeface="Cambria Math"/>
                      </a:rPr>
                      <m:t> </m:t>
                    </m:r>
                    <m:acc>
                      <m:accPr>
                        <m:chr m:val="̅"/>
                        <m:ctrlPr>
                          <a:rPr lang="fr-FR" i="1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/>
                                <a:ea typeface="Cambria Math"/>
                              </a:rPr>
                              <m:t>𝜈</m:t>
                            </m:r>
                          </m:e>
                          <m:sub>
                            <m:r>
                              <a:rPr lang="fr-FR" i="1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sub>
                        </m:sSub>
                      </m:e>
                    </m:acc>
                  </m:oMath>
                </a14:m>
                <a:r>
                  <a:rPr lang="fr-FR" dirty="0"/>
                  <a:t> / </a:t>
                </a:r>
                <a:r>
                  <a:rPr lang="fr-FR" dirty="0" err="1" smtClean="0"/>
                  <a:t>day</a:t>
                </a:r>
                <a:endParaRPr lang="fr-FR" dirty="0" smtClean="0"/>
              </a:p>
              <a:p>
                <a:r>
                  <a:rPr lang="fr-FR" dirty="0" err="1"/>
                  <a:t>Numerous</a:t>
                </a:r>
                <a:r>
                  <a:rPr lang="fr-FR" dirty="0"/>
                  <a:t> tests </a:t>
                </a:r>
                <a:r>
                  <a:rPr lang="fr-FR" dirty="0" err="1"/>
                  <a:t>with</a:t>
                </a:r>
                <a:r>
                  <a:rPr lang="fr-FR" dirty="0"/>
                  <a:t> "</a:t>
                </a:r>
                <a:r>
                  <a:rPr lang="fr-FR" dirty="0" err="1"/>
                  <a:t>DANSSino</a:t>
                </a:r>
                <a:r>
                  <a:rPr lang="fr-FR" dirty="0" smtClean="0"/>
                  <a:t>":</a:t>
                </a:r>
              </a:p>
              <a:p>
                <a:pPr lvl="1"/>
                <a:r>
                  <a:rPr lang="fr-FR" dirty="0"/>
                  <a:t>1/25</a:t>
                </a:r>
                <a:r>
                  <a:rPr lang="fr-FR" baseline="30000" dirty="0"/>
                  <a:t>th</a:t>
                </a:r>
                <a:r>
                  <a:rPr lang="fr-FR" dirty="0"/>
                  <a:t> of final detector</a:t>
                </a:r>
                <a:endParaRPr lang="fr-FR" i="1" dirty="0">
                  <a:latin typeface="Cambria Math"/>
                  <a:ea typeface="Cambria Math"/>
                </a:endParaRPr>
              </a:p>
              <a:p>
                <a:pPr lvl="1"/>
                <a:r>
                  <a:rPr lang="fr-FR" dirty="0" err="1" smtClean="0"/>
                  <a:t>Different</a:t>
                </a:r>
                <a:r>
                  <a:rPr lang="fr-FR" dirty="0" smtClean="0"/>
                  <a:t> </a:t>
                </a:r>
                <a:r>
                  <a:rPr lang="fr-FR" dirty="0" err="1" smtClean="0"/>
                  <a:t>shieldings</a:t>
                </a:r>
                <a:r>
                  <a:rPr lang="fr-FR" dirty="0" smtClean="0"/>
                  <a:t> tests (Pb, Cu, Cd…)</a:t>
                </a:r>
                <a:endParaRPr lang="fr-FR" dirty="0"/>
              </a:p>
              <a:p>
                <a:pPr lvl="1"/>
                <a:r>
                  <a:rPr lang="fr-FR" dirty="0"/>
                  <a:t>Main background: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/>
                      </a:rPr>
                      <m:t>𝜇</m:t>
                    </m:r>
                  </m:oMath>
                </a14:m>
                <a:r>
                  <a:rPr lang="fr-FR" dirty="0"/>
                  <a:t>-</a:t>
                </a:r>
                <a:r>
                  <a:rPr lang="fr-FR" dirty="0" err="1"/>
                  <a:t>induced</a:t>
                </a:r>
                <a:r>
                  <a:rPr lang="fr-FR" dirty="0"/>
                  <a:t> </a:t>
                </a:r>
                <a:r>
                  <a:rPr lang="fr-FR" dirty="0" err="1"/>
                  <a:t>fast</a:t>
                </a:r>
                <a:r>
                  <a:rPr lang="fr-FR" dirty="0"/>
                  <a:t> neutron</a:t>
                </a:r>
              </a:p>
              <a:p>
                <a:pPr lvl="1"/>
                <a:r>
                  <a:rPr lang="fr-FR" dirty="0" err="1"/>
                  <a:t>Efficiency</a:t>
                </a:r>
                <a:r>
                  <a:rPr lang="fr-FR" dirty="0"/>
                  <a:t> &amp; </a:t>
                </a:r>
                <a:r>
                  <a:rPr lang="fr-FR" dirty="0" err="1"/>
                  <a:t>resolution</a:t>
                </a:r>
                <a:r>
                  <a:rPr lang="fr-FR" dirty="0"/>
                  <a:t> in agreement </a:t>
                </a:r>
                <a:r>
                  <a:rPr lang="fr-FR" dirty="0" err="1"/>
                  <a:t>with</a:t>
                </a:r>
                <a:r>
                  <a:rPr lang="fr-FR" dirty="0"/>
                  <a:t> MC</a:t>
                </a:r>
              </a:p>
              <a:p>
                <a:pPr lvl="1"/>
                <a:r>
                  <a:rPr lang="fr-FR" dirty="0" smtClean="0"/>
                  <a:t>Indication of signal / background </a:t>
                </a:r>
                <a:r>
                  <a:rPr lang="fr-FR" dirty="0"/>
                  <a:t>&gt; 1</a:t>
                </a:r>
              </a:p>
              <a:p>
                <a:r>
                  <a:rPr lang="fr-FR" dirty="0">
                    <a:solidFill>
                      <a:srgbClr val="FF0000"/>
                    </a:solidFill>
                  </a:rPr>
                  <a:t>First </a:t>
                </a:r>
                <a:r>
                  <a:rPr lang="fr-FR" dirty="0" err="1">
                    <a:solidFill>
                      <a:srgbClr val="FF0000"/>
                    </a:solidFill>
                  </a:rPr>
                  <a:t>results</a:t>
                </a:r>
                <a:r>
                  <a:rPr lang="fr-FR" dirty="0">
                    <a:solidFill>
                      <a:srgbClr val="FF0000"/>
                    </a:solidFill>
                  </a:rPr>
                  <a:t> </a:t>
                </a:r>
                <a:r>
                  <a:rPr lang="fr-FR" dirty="0" err="1">
                    <a:solidFill>
                      <a:srgbClr val="FF0000"/>
                    </a:solidFill>
                  </a:rPr>
                  <a:t>next</a:t>
                </a:r>
                <a:r>
                  <a:rPr lang="fr-FR" dirty="0">
                    <a:solidFill>
                      <a:srgbClr val="FF0000"/>
                    </a:solidFill>
                  </a:rPr>
                  <a:t> </a:t>
                </a:r>
                <a:r>
                  <a:rPr lang="fr-FR" dirty="0" err="1" smtClean="0">
                    <a:solidFill>
                      <a:srgbClr val="FF0000"/>
                    </a:solidFill>
                  </a:rPr>
                  <a:t>year</a:t>
                </a:r>
                <a:endParaRPr lang="fr-FR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1510" y="978261"/>
                <a:ext cx="5620056" cy="5574939"/>
              </a:xfrm>
              <a:blipFill rotWithShape="1">
                <a:blip r:embed="rId3"/>
                <a:stretch>
                  <a:fillRect l="-1627" t="-984" r="-119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09/15/2012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- Jonathan Gaffiot - Reactor experiments to test sterile nu's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01A193-C9C4-4E22-BE40-75BD37C004DC}" type="slidenum">
              <a:rPr lang="fr-FR" smtClean="0"/>
              <a:pPr>
                <a:defRPr/>
              </a:pPr>
              <a:t>14</a:t>
            </a:fld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6507215" y="278649"/>
            <a:ext cx="1884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 smtClean="0">
                <a:solidFill>
                  <a:srgbClr val="0070C0"/>
                </a:solidFill>
              </a:rPr>
              <a:t>Contact: V. </a:t>
            </a:r>
            <a:r>
              <a:rPr lang="fr-FR" sz="1400" i="1" dirty="0" err="1" smtClean="0">
                <a:solidFill>
                  <a:srgbClr val="0070C0"/>
                </a:solidFill>
              </a:rPr>
              <a:t>Egorov</a:t>
            </a:r>
            <a:endParaRPr lang="fr-FR" sz="1400" i="1" dirty="0">
              <a:solidFill>
                <a:srgbClr val="0070C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155" y="3829121"/>
            <a:ext cx="3029665" cy="2724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1566" y="2195745"/>
            <a:ext cx="3295650" cy="163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Connecteur droit avec flèche 12"/>
          <p:cNvCxnSpPr/>
          <p:nvPr/>
        </p:nvCxnSpPr>
        <p:spPr>
          <a:xfrm flipV="1">
            <a:off x="5292080" y="2190828"/>
            <a:ext cx="553205" cy="1733227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>
            <a:off x="4887035" y="3924055"/>
            <a:ext cx="405045" cy="0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060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NEW DEDICATED </a:t>
            </a:r>
            <a:r>
              <a:rPr lang="fr-FR" dirty="0" err="1" smtClean="0"/>
              <a:t>PRojects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SCRAAM</a:t>
            </a:r>
            <a:br>
              <a:rPr lang="fr-FR" dirty="0" smtClean="0"/>
            </a:br>
            <a:r>
              <a:rPr lang="fr-FR" dirty="0" smtClean="0"/>
              <a:t>STEREO</a:t>
            </a:r>
            <a:br>
              <a:rPr lang="fr-FR" dirty="0" smtClean="0"/>
            </a:br>
            <a:r>
              <a:rPr lang="fr-FR" dirty="0" smtClean="0"/>
              <a:t>NEUTRINO-4</a:t>
            </a:r>
            <a:br>
              <a:rPr lang="fr-FR" dirty="0" smtClean="0"/>
            </a:br>
            <a:r>
              <a:rPr lang="fr-FR" dirty="0" smtClean="0"/>
              <a:t>POSEIDON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09/15/2012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03943E-C48B-49A2-96BD-2DF8A596A778}" type="slidenum">
              <a:rPr lang="fr-FR" smtClean="0"/>
              <a:pPr>
                <a:defRPr/>
              </a:pPr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33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SCRAAM </a:t>
            </a:r>
            <a:r>
              <a:rPr lang="fr-FR" dirty="0" err="1" smtClean="0"/>
              <a:t>project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09/15/2012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- Jonathan Gaffiot - Reactor experiments to test sterile nu's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01A193-C9C4-4E22-BE40-75BD37C004DC}" type="slidenum">
              <a:rPr lang="fr-FR" smtClean="0"/>
              <a:pPr>
                <a:defRPr/>
              </a:pPr>
              <a:t>16</a:t>
            </a:fld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6417205" y="278649"/>
            <a:ext cx="1884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 smtClean="0">
                <a:solidFill>
                  <a:srgbClr val="0070C0"/>
                </a:solidFill>
              </a:rPr>
              <a:t>Contact: N. </a:t>
            </a:r>
            <a:r>
              <a:rPr lang="fr-FR" sz="1400" i="1" dirty="0" err="1" smtClean="0">
                <a:solidFill>
                  <a:srgbClr val="0070C0"/>
                </a:solidFill>
              </a:rPr>
              <a:t>Bowden</a:t>
            </a:r>
            <a:endParaRPr lang="fr-FR" sz="1400" i="1" dirty="0">
              <a:solidFill>
                <a:srgbClr val="0070C0"/>
              </a:solidFill>
            </a:endParaRPr>
          </a:p>
        </p:txBody>
      </p:sp>
      <p:pic>
        <p:nvPicPr>
          <p:cNvPr id="8" name="Picture 4" descr="sensitivity_combined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55"/>
          <a:stretch>
            <a:fillRect/>
          </a:stretch>
        </p:blipFill>
        <p:spPr bwMode="auto">
          <a:xfrm>
            <a:off x="5697125" y="2804624"/>
            <a:ext cx="3320406" cy="3743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11"/>
          <p:cNvGrpSpPr/>
          <p:nvPr/>
        </p:nvGrpSpPr>
        <p:grpSpPr>
          <a:xfrm>
            <a:off x="5474858" y="1072438"/>
            <a:ext cx="3613943" cy="1681487"/>
            <a:chOff x="1363300" y="4546391"/>
            <a:chExt cx="4114800" cy="1914525"/>
          </a:xfrm>
        </p:grpSpPr>
        <p:pic>
          <p:nvPicPr>
            <p:cNvPr id="10" name="Picture 1" descr="Oscillarion_Profile_2.4.gi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70" t="53790" r="7431" b="2489"/>
            <a:stretch>
              <a:fillRect/>
            </a:stretch>
          </p:blipFill>
          <p:spPr bwMode="auto">
            <a:xfrm>
              <a:off x="1363300" y="4546391"/>
              <a:ext cx="4114800" cy="1914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Content Placeholder 2"/>
            <p:cNvSpPr txBox="1">
              <a:spLocks/>
            </p:cNvSpPr>
            <p:nvPr/>
          </p:nvSpPr>
          <p:spPr bwMode="auto">
            <a:xfrm>
              <a:off x="2016046" y="5266278"/>
              <a:ext cx="3223551" cy="838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ct val="20000"/>
                </a:spcBef>
                <a:buClr>
                  <a:srgbClr val="004483"/>
                </a:buClr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Spectral distortion </a:t>
              </a:r>
              <a:r>
                <a:rPr lang="en-US" sz="1200" dirty="0" smtClean="0">
                  <a:solidFill>
                    <a:schemeClr val="tx1"/>
                  </a:solidFill>
                  <a:latin typeface="+mn-lt"/>
                </a:rPr>
                <a:t>@SONGS (24m), </a:t>
              </a:r>
              <a:endParaRPr lang="en-US" sz="1200" dirty="0">
                <a:solidFill>
                  <a:schemeClr val="tx1"/>
                </a:solidFill>
                <a:latin typeface="+mn-lt"/>
              </a:endParaRPr>
            </a:p>
            <a:p>
              <a:pPr>
                <a:spcBef>
                  <a:spcPct val="20000"/>
                </a:spcBef>
                <a:buClr>
                  <a:srgbClr val="004483"/>
                </a:buClr>
              </a:pPr>
              <a:r>
                <a:rPr lang="en-US" sz="1200" dirty="0">
                  <a:solidFill>
                    <a:schemeClr val="tx1"/>
                  </a:solidFill>
                  <a:latin typeface="Symbol" charset="2"/>
                  <a:cs typeface="Symbol" charset="2"/>
                </a:rPr>
                <a:t>D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E/E=10% @ </a:t>
              </a:r>
              <a:r>
                <a:rPr lang="en-US" sz="1200" dirty="0" smtClean="0">
                  <a:solidFill>
                    <a:schemeClr val="tx1"/>
                  </a:solidFill>
                  <a:latin typeface="+mn-lt"/>
                </a:rPr>
                <a:t>1MeV </a:t>
              </a:r>
              <a:endParaRPr lang="en-US" sz="1200" dirty="0">
                <a:solidFill>
                  <a:schemeClr val="tx1"/>
                </a:solidFill>
                <a:latin typeface="+mn-lt"/>
              </a:endParaRPr>
            </a:p>
            <a:p>
              <a:pPr>
                <a:spcBef>
                  <a:spcPct val="20000"/>
                </a:spcBef>
                <a:buClr>
                  <a:srgbClr val="004483"/>
                </a:buClr>
              </a:pP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sin</a:t>
              </a:r>
              <a:r>
                <a:rPr lang="en-US" sz="1200" baseline="30000" dirty="0">
                  <a:solidFill>
                    <a:schemeClr val="tx1"/>
                  </a:solidFill>
                  <a:latin typeface="+mn-lt"/>
                </a:rPr>
                <a:t>2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(2</a:t>
              </a:r>
              <a:r>
                <a:rPr lang="en-US" sz="1200" dirty="0">
                  <a:solidFill>
                    <a:schemeClr val="tx1"/>
                  </a:solidFill>
                  <a:latin typeface="Symbol" charset="2"/>
                  <a:cs typeface="Symbol" charset="2"/>
                </a:rPr>
                <a:t>q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) =0.165, </a:t>
              </a:r>
              <a:r>
                <a:rPr lang="en-US" sz="1200" dirty="0">
                  <a:solidFill>
                    <a:schemeClr val="tx1"/>
                  </a:solidFill>
                  <a:latin typeface="Symbol" charset="2"/>
                  <a:cs typeface="Symbol" charset="2"/>
                </a:rPr>
                <a:t>D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m</a:t>
              </a:r>
              <a:r>
                <a:rPr lang="en-US" sz="1200" baseline="30000" dirty="0">
                  <a:solidFill>
                    <a:schemeClr val="tx1"/>
                  </a:solidFill>
                  <a:latin typeface="+mn-lt"/>
                </a:rPr>
                <a:t>2 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=2.4 eV</a:t>
              </a:r>
              <a:r>
                <a:rPr lang="en-US" sz="1200" baseline="30000" dirty="0">
                  <a:solidFill>
                    <a:schemeClr val="tx1"/>
                  </a:solidFill>
                  <a:latin typeface="+mn-lt"/>
                </a:rPr>
                <a:t>2 </a:t>
              </a:r>
              <a:r>
                <a:rPr lang="en-US" sz="1200" dirty="0">
                  <a:solidFill>
                    <a:schemeClr val="tx1"/>
                  </a:solidFill>
                  <a:latin typeface="+mn-lt"/>
                </a:rPr>
                <a:t> </a:t>
              </a:r>
              <a:endParaRPr lang="en-US" sz="1200" baseline="30000" dirty="0">
                <a:solidFill>
                  <a:schemeClr val="tx1"/>
                </a:solidFill>
                <a:latin typeface="+mn-lt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161510" y="955723"/>
                <a:ext cx="5805645" cy="5443607"/>
              </a:xfrm>
            </p:spPr>
            <p:txBody>
              <a:bodyPr/>
              <a:lstStyle/>
              <a:p>
                <a:r>
                  <a:rPr lang="fr-FR" dirty="0" smtClean="0">
                    <a:solidFill>
                      <a:srgbClr val="FF0000"/>
                    </a:solidFill>
                  </a:rPr>
                  <a:t>Rapidly probe the RAA best fit</a:t>
                </a:r>
              </a:p>
              <a:p>
                <a:pPr lvl="1"/>
                <a:r>
                  <a:rPr lang="fr-FR" dirty="0" err="1" smtClean="0"/>
                  <a:t>Adapt</a:t>
                </a:r>
                <a:r>
                  <a:rPr lang="fr-FR" dirty="0" smtClean="0"/>
                  <a:t> </a:t>
                </a:r>
                <a:r>
                  <a:rPr lang="fr-FR" dirty="0" err="1" smtClean="0"/>
                  <a:t>existing</a:t>
                </a:r>
                <a:r>
                  <a:rPr lang="fr-FR" dirty="0" smtClean="0"/>
                  <a:t> designs and </a:t>
                </a:r>
                <a:r>
                  <a:rPr lang="fr-FR" dirty="0" err="1" smtClean="0"/>
                  <a:t>technology</a:t>
                </a:r>
                <a:endParaRPr lang="fr-FR" dirty="0" smtClean="0"/>
              </a:p>
              <a:p>
                <a:pPr lvl="1"/>
                <a:r>
                  <a:rPr lang="fr-FR" dirty="0" smtClean="0"/>
                  <a:t>But </a:t>
                </a:r>
                <a:r>
                  <a:rPr lang="fr-FR" dirty="0" err="1" smtClean="0"/>
                  <a:t>requires</a:t>
                </a:r>
                <a:r>
                  <a:rPr lang="fr-FR" dirty="0"/>
                  <a:t> </a:t>
                </a:r>
                <a:r>
                  <a:rPr lang="fr-FR" dirty="0" err="1" smtClean="0"/>
                  <a:t>overburden</a:t>
                </a:r>
                <a:r>
                  <a:rPr lang="fr-FR" dirty="0" smtClean="0"/>
                  <a:t> </a:t>
                </a:r>
                <a:r>
                  <a:rPr lang="fr-FR" dirty="0" err="1" smtClean="0"/>
                  <a:t>so</a:t>
                </a:r>
                <a:r>
                  <a:rPr lang="fr-FR" dirty="0" smtClean="0"/>
                  <a:t> </a:t>
                </a:r>
                <a:r>
                  <a:rPr lang="fr-FR" dirty="0" err="1" smtClean="0"/>
                  <a:t>limits</a:t>
                </a:r>
                <a:r>
                  <a:rPr lang="fr-FR" dirty="0" smtClean="0"/>
                  <a:t> sites</a:t>
                </a:r>
              </a:p>
              <a:p>
                <a:r>
                  <a:rPr lang="fr-FR" dirty="0"/>
                  <a:t>SONGS PWR site @ 24 m:</a:t>
                </a:r>
              </a:p>
              <a:p>
                <a:pPr lvl="1"/>
                <a:r>
                  <a:rPr lang="fr-FR" dirty="0" smtClean="0">
                    <a:solidFill>
                      <a:srgbClr val="0000CC"/>
                    </a:solidFill>
                  </a:rPr>
                  <a:t>Extended </a:t>
                </a:r>
                <a:r>
                  <a:rPr lang="fr-FR" dirty="0" err="1" smtClean="0">
                    <a:solidFill>
                      <a:srgbClr val="0000CC"/>
                    </a:solidFill>
                  </a:rPr>
                  <a:t>core</a:t>
                </a:r>
                <a:endParaRPr lang="fr-FR" dirty="0">
                  <a:solidFill>
                    <a:srgbClr val="0000CC"/>
                  </a:solidFill>
                </a:endParaRPr>
              </a:p>
              <a:p>
                <a:pPr lvl="1"/>
                <a:r>
                  <a:rPr lang="fr-FR" dirty="0"/>
                  <a:t>High </a:t>
                </a:r>
                <a:r>
                  <a:rPr lang="fr-FR" dirty="0" err="1"/>
                  <a:t>statictics</a:t>
                </a:r>
                <a:r>
                  <a:rPr lang="fr-FR" dirty="0"/>
                  <a:t>, cross check </a:t>
                </a:r>
                <a:r>
                  <a:rPr lang="fr-FR" dirty="0" err="1"/>
                  <a:t>with</a:t>
                </a:r>
                <a:r>
                  <a:rPr lang="fr-FR" dirty="0"/>
                  <a:t> Bugey-3</a:t>
                </a:r>
              </a:p>
              <a:p>
                <a:pPr lvl="1"/>
                <a:r>
                  <a:rPr lang="fr-FR" dirty="0" err="1"/>
                  <a:t>Rapid</a:t>
                </a:r>
                <a:r>
                  <a:rPr lang="fr-FR" dirty="0"/>
                  <a:t> exclusion of </a:t>
                </a:r>
                <a:r>
                  <a:rPr lang="fr-FR" dirty="0" err="1"/>
                  <a:t>low</a:t>
                </a:r>
                <a:r>
                  <a:rPr lang="fr-FR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>
                        <a:latin typeface="Cambria Math"/>
                      </a:rPr>
                      <m:t>Δ</m:t>
                    </m:r>
                    <m:sSubSup>
                      <m:sSubSupPr>
                        <m:ctrlPr>
                          <a:rPr lang="fr-FR" i="1">
                            <a:latin typeface="Cambria Math"/>
                          </a:rPr>
                        </m:ctrlPr>
                      </m:sSubSupPr>
                      <m:e>
                        <m:r>
                          <a:rPr lang="fr-FR" i="1">
                            <a:latin typeface="Cambria Math"/>
                          </a:rPr>
                          <m:t>𝑚</m:t>
                        </m:r>
                      </m:e>
                      <m:sub/>
                      <m:sup>
                        <m:r>
                          <a:rPr lang="fr-FR" i="1">
                            <a:latin typeface="Cambria Math"/>
                          </a:rPr>
                          <m:t>2</m:t>
                        </m:r>
                      </m:sup>
                    </m:sSubSup>
                  </m:oMath>
                </a14:m>
                <a:endParaRPr lang="fr-FR" dirty="0" smtClean="0"/>
              </a:p>
              <a:p>
                <a:r>
                  <a:rPr lang="fr-FR" dirty="0"/>
                  <a:t>Research </a:t>
                </a:r>
                <a:r>
                  <a:rPr lang="fr-FR" dirty="0" err="1"/>
                  <a:t>reactor</a:t>
                </a:r>
                <a:r>
                  <a:rPr lang="fr-FR" dirty="0"/>
                  <a:t> sites @ 10-15 m:</a:t>
                </a:r>
              </a:p>
              <a:p>
                <a:pPr lvl="1"/>
                <a:r>
                  <a:rPr lang="fr-FR" dirty="0"/>
                  <a:t>Favorable cycles,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/>
                        <a:ea typeface="Cambria Math"/>
                      </a:rPr>
                      <m:t>~</m:t>
                    </m:r>
                  </m:oMath>
                </a14:m>
                <a:r>
                  <a:rPr lang="fr-FR" dirty="0"/>
                  <a:t>pure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fr-FR" i="1">
                            <a:latin typeface="Cambria Math"/>
                          </a:rPr>
                        </m:ctrlPr>
                      </m:sPrePr>
                      <m:sub/>
                      <m:sup>
                        <m:r>
                          <a:rPr lang="fr-FR" i="1">
                            <a:latin typeface="Cambria Math"/>
                          </a:rPr>
                          <m:t>235</m:t>
                        </m:r>
                      </m:sup>
                      <m:e>
                        <m:r>
                          <a:rPr lang="fr-FR" i="1">
                            <a:latin typeface="Cambria Math"/>
                          </a:rPr>
                          <m:t>𝑈</m:t>
                        </m:r>
                      </m:e>
                    </m:sPre>
                  </m:oMath>
                </a14:m>
                <a:r>
                  <a:rPr lang="fr-FR" dirty="0"/>
                  <a:t>, high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>
                        <a:latin typeface="Cambria Math"/>
                      </a:rPr>
                      <m:t>Δ</m:t>
                    </m:r>
                    <m:sSubSup>
                      <m:sSubSupPr>
                        <m:ctrlPr>
                          <a:rPr lang="fr-FR" i="1">
                            <a:latin typeface="Cambria Math"/>
                          </a:rPr>
                        </m:ctrlPr>
                      </m:sSubSupPr>
                      <m:e>
                        <m:r>
                          <a:rPr lang="fr-FR" i="1">
                            <a:latin typeface="Cambria Math"/>
                          </a:rPr>
                          <m:t>𝑚</m:t>
                        </m:r>
                      </m:e>
                      <m:sub/>
                      <m:sup>
                        <m:r>
                          <a:rPr lang="fr-FR" i="1">
                            <a:latin typeface="Cambria Math"/>
                          </a:rPr>
                          <m:t>2</m:t>
                        </m:r>
                      </m:sup>
                    </m:sSubSup>
                  </m:oMath>
                </a14:m>
                <a:endParaRPr lang="fr-FR" dirty="0"/>
              </a:p>
              <a:p>
                <a:pPr lvl="1"/>
                <a:r>
                  <a:rPr lang="fr-FR" dirty="0"/>
                  <a:t>Advanced Test </a:t>
                </a:r>
                <a:r>
                  <a:rPr lang="fr-FR" dirty="0" err="1"/>
                  <a:t>Reactor</a:t>
                </a:r>
                <a:r>
                  <a:rPr lang="fr-FR" dirty="0"/>
                  <a:t> </a:t>
                </a:r>
                <a:r>
                  <a:rPr lang="fr-FR" sz="1600" dirty="0"/>
                  <a:t>(ATR, Idaho)</a:t>
                </a:r>
                <a:r>
                  <a:rPr lang="fr-FR" dirty="0"/>
                  <a:t>, 150 MW</a:t>
                </a:r>
              </a:p>
              <a:p>
                <a:pPr lvl="1"/>
                <a:r>
                  <a:rPr lang="fr-FR" dirty="0"/>
                  <a:t>High Flux Isotope </a:t>
                </a:r>
                <a:r>
                  <a:rPr lang="fr-FR" dirty="0" err="1"/>
                  <a:t>Reactor</a:t>
                </a:r>
                <a:r>
                  <a:rPr lang="fr-FR" dirty="0"/>
                  <a:t> </a:t>
                </a:r>
                <a:r>
                  <a:rPr lang="fr-FR" sz="1400" dirty="0"/>
                  <a:t>(HFIR, </a:t>
                </a:r>
                <a:r>
                  <a:rPr lang="fr-FR" sz="1400" dirty="0" err="1"/>
                  <a:t>Oak</a:t>
                </a:r>
                <a:r>
                  <a:rPr lang="fr-FR" sz="1400" dirty="0"/>
                  <a:t> </a:t>
                </a:r>
                <a:r>
                  <a:rPr lang="fr-FR" sz="1400" dirty="0" err="1"/>
                  <a:t>Ridge</a:t>
                </a:r>
                <a:r>
                  <a:rPr lang="fr-FR" sz="1400" dirty="0"/>
                  <a:t>)</a:t>
                </a:r>
                <a:r>
                  <a:rPr lang="fr-FR" dirty="0"/>
                  <a:t>, 80 </a:t>
                </a:r>
                <a:r>
                  <a:rPr lang="fr-FR" dirty="0" smtClean="0"/>
                  <a:t>MW</a:t>
                </a:r>
              </a:p>
              <a:p>
                <a:r>
                  <a:rPr lang="fr-FR" dirty="0" err="1" smtClean="0">
                    <a:solidFill>
                      <a:srgbClr val="FF0000"/>
                    </a:solidFill>
                  </a:rPr>
                  <a:t>Current</a:t>
                </a:r>
                <a:r>
                  <a:rPr lang="fr-FR" dirty="0" smtClean="0">
                    <a:solidFill>
                      <a:srgbClr val="FF0000"/>
                    </a:solidFill>
                  </a:rPr>
                  <a:t> </a:t>
                </a:r>
                <a:r>
                  <a:rPr lang="fr-FR" dirty="0" err="1" smtClean="0">
                    <a:solidFill>
                      <a:srgbClr val="FF0000"/>
                    </a:solidFill>
                  </a:rPr>
                  <a:t>evaluation</a:t>
                </a:r>
                <a:r>
                  <a:rPr lang="fr-FR" dirty="0" smtClean="0">
                    <a:solidFill>
                      <a:srgbClr val="FF0000"/>
                    </a:solidFill>
                  </a:rPr>
                  <a:t> of favorable</a:t>
                </a:r>
                <a:r>
                  <a:rPr lang="fr-FR" dirty="0">
                    <a:solidFill>
                      <a:srgbClr val="FF0000"/>
                    </a:solidFill>
                  </a:rPr>
                  <a:t/>
                </a:r>
                <a:br>
                  <a:rPr lang="fr-FR" dirty="0">
                    <a:solidFill>
                      <a:srgbClr val="FF0000"/>
                    </a:solidFill>
                  </a:rPr>
                </a:br>
                <a:r>
                  <a:rPr lang="fr-FR" dirty="0" err="1" smtClean="0">
                    <a:solidFill>
                      <a:srgbClr val="FF0000"/>
                    </a:solidFill>
                  </a:rPr>
                  <a:t>reactor</a:t>
                </a:r>
                <a:r>
                  <a:rPr lang="fr-FR" dirty="0" smtClean="0">
                    <a:solidFill>
                      <a:srgbClr val="FF0000"/>
                    </a:solidFill>
                  </a:rPr>
                  <a:t> sites</a:t>
                </a:r>
                <a:endParaRPr lang="fr-FR" dirty="0" smtClean="0"/>
              </a:p>
              <a:p>
                <a:pPr lvl="1"/>
                <a:r>
                  <a:rPr lang="fr-FR" dirty="0" err="1" smtClean="0"/>
                  <a:t>Geometry</a:t>
                </a:r>
                <a:r>
                  <a:rPr lang="fr-FR" dirty="0" smtClean="0"/>
                  <a:t>, </a:t>
                </a:r>
                <a:r>
                  <a:rPr lang="fr-FR" dirty="0" err="1" smtClean="0"/>
                  <a:t>overburden</a:t>
                </a:r>
                <a:r>
                  <a:rPr lang="fr-FR" dirty="0" smtClean="0"/>
                  <a:t>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fr-FR" i="1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/>
                              </a:rPr>
                              <m:t>𝜈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/>
                              </a:rPr>
                              <m:t>𝑒</m:t>
                            </m:r>
                          </m:sub>
                        </m:sSub>
                      </m:e>
                    </m:acc>
                  </m:oMath>
                </a14:m>
                <a:r>
                  <a:rPr lang="fr-FR" dirty="0" smtClean="0"/>
                  <a:t> flux</a:t>
                </a:r>
              </a:p>
              <a:p>
                <a:endParaRPr lang="fr-FR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1510" y="955723"/>
                <a:ext cx="5805645" cy="5443607"/>
              </a:xfrm>
              <a:blipFill rotWithShape="1">
                <a:blip r:embed="rId4"/>
                <a:stretch>
                  <a:fillRect l="-1574" t="-1008" r="-315" b="-190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784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STEREO </a:t>
            </a:r>
            <a:r>
              <a:rPr lang="fr-FR" dirty="0" err="1" smtClean="0"/>
              <a:t>project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4891" y="914399"/>
            <a:ext cx="5105182" cy="3379857"/>
          </a:xfrm>
        </p:spPr>
        <p:txBody>
          <a:bodyPr/>
          <a:lstStyle/>
          <a:p>
            <a:r>
              <a:rPr lang="fr-FR" dirty="0" smtClean="0"/>
              <a:t>French and </a:t>
            </a:r>
            <a:r>
              <a:rPr lang="fr-FR" dirty="0" err="1" smtClean="0"/>
              <a:t>German</a:t>
            </a:r>
            <a:r>
              <a:rPr lang="fr-FR" dirty="0" smtClean="0"/>
              <a:t> </a:t>
            </a:r>
            <a:r>
              <a:rPr lang="fr-FR" dirty="0" err="1" smtClean="0"/>
              <a:t>project</a:t>
            </a:r>
            <a:endParaRPr lang="fr-FR" dirty="0" smtClean="0"/>
          </a:p>
          <a:p>
            <a:r>
              <a:rPr lang="fr-FR" dirty="0" smtClean="0"/>
              <a:t>ILL </a:t>
            </a:r>
            <a:r>
              <a:rPr lang="fr-FR" dirty="0" err="1" smtClean="0"/>
              <a:t>research</a:t>
            </a:r>
            <a:r>
              <a:rPr lang="fr-FR" dirty="0" smtClean="0"/>
              <a:t> </a:t>
            </a:r>
            <a:r>
              <a:rPr lang="fr-FR" dirty="0" err="1" smtClean="0"/>
              <a:t>reactor</a:t>
            </a:r>
            <a:r>
              <a:rPr lang="fr-FR" dirty="0"/>
              <a:t> (Grenoble):</a:t>
            </a:r>
            <a:endParaRPr lang="fr-FR" dirty="0" smtClean="0"/>
          </a:p>
          <a:p>
            <a:pPr lvl="1"/>
            <a:r>
              <a:rPr lang="fr-FR" dirty="0" smtClean="0"/>
              <a:t>57 MW, </a:t>
            </a:r>
            <a:r>
              <a:rPr lang="fr-FR" dirty="0" err="1" smtClean="0"/>
              <a:t>highly</a:t>
            </a:r>
            <a:r>
              <a:rPr lang="fr-FR" dirty="0" smtClean="0"/>
              <a:t> </a:t>
            </a:r>
            <a:r>
              <a:rPr lang="fr-FR" dirty="0" err="1" smtClean="0"/>
              <a:t>enriched</a:t>
            </a:r>
            <a:r>
              <a:rPr lang="fr-FR" dirty="0" smtClean="0"/>
              <a:t> U</a:t>
            </a:r>
          </a:p>
          <a:p>
            <a:pPr lvl="1"/>
            <a:r>
              <a:rPr lang="fr-FR" dirty="0" smtClean="0"/>
              <a:t>Compact: h = 80 cm, </a:t>
            </a:r>
            <a:r>
              <a:rPr lang="el-GR" dirty="0" smtClean="0"/>
              <a:t>Φ</a:t>
            </a:r>
            <a:r>
              <a:rPr lang="fr-FR" dirty="0" smtClean="0"/>
              <a:t> = 40 cm</a:t>
            </a:r>
          </a:p>
          <a:p>
            <a:r>
              <a:rPr lang="en-US" dirty="0" smtClean="0"/>
              <a:t>Dedicated detector:</a:t>
            </a:r>
          </a:p>
          <a:p>
            <a:pPr lvl="1"/>
            <a:r>
              <a:rPr lang="en-US" dirty="0" smtClean="0"/>
              <a:t>5 segments: L and E oscillation</a:t>
            </a:r>
          </a:p>
          <a:p>
            <a:pPr lvl="1"/>
            <a:r>
              <a:rPr lang="en-US" dirty="0" smtClean="0"/>
              <a:t>Active outer layer: high efficiency + veto</a:t>
            </a:r>
            <a:endParaRPr lang="en-US" dirty="0"/>
          </a:p>
          <a:p>
            <a:pPr lvl="1"/>
            <a:r>
              <a:rPr lang="en-US" dirty="0" err="1" smtClean="0"/>
              <a:t>Muon</a:t>
            </a:r>
            <a:r>
              <a:rPr lang="en-US" dirty="0" smtClean="0"/>
              <a:t> flux attenuation = 4,</a:t>
            </a:r>
            <a:br>
              <a:rPr lang="en-US" dirty="0" smtClean="0"/>
            </a:br>
            <a:r>
              <a:rPr lang="en-US" dirty="0" smtClean="0"/>
              <a:t>thick CH</a:t>
            </a:r>
            <a:r>
              <a:rPr lang="en-US" baseline="-25000" dirty="0" smtClean="0"/>
              <a:t>2</a:t>
            </a:r>
            <a:r>
              <a:rPr lang="en-US" dirty="0" smtClean="0"/>
              <a:t> and </a:t>
            </a:r>
            <a:r>
              <a:rPr lang="en-US" dirty="0" err="1" smtClean="0"/>
              <a:t>Pb</a:t>
            </a:r>
            <a:r>
              <a:rPr lang="en-US" dirty="0" smtClean="0"/>
              <a:t> walls (70 t)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09/15/2012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01A193-C9C4-4E22-BE40-75BD37C004DC}" type="slidenum">
              <a:rPr lang="fr-FR" smtClean="0"/>
              <a:pPr>
                <a:defRPr/>
              </a:pPr>
              <a:t>17</a:t>
            </a:fld>
            <a:endParaRPr lang="fr-FR"/>
          </a:p>
        </p:txBody>
      </p:sp>
      <p:pic>
        <p:nvPicPr>
          <p:cNvPr id="7" name="Image 33" descr="AA044539.png"/>
          <p:cNvPicPr>
            <a:picLocks noChangeAspect="1"/>
          </p:cNvPicPr>
          <p:nvPr/>
        </p:nvPicPr>
        <p:blipFill>
          <a:blip r:embed="rId2" cstate="print">
            <a:lum bright="-100000" contrast="28000"/>
            <a:alphaModFix amt="8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540000">
            <a:off x="3073910" y="4892333"/>
            <a:ext cx="966045" cy="1621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Image 8" descr="Vue4.pn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4204043"/>
            <a:ext cx="2384912" cy="2555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oupe 11"/>
          <p:cNvGrpSpPr>
            <a:grpSpLocks noChangeAspect="1"/>
          </p:cNvGrpSpPr>
          <p:nvPr/>
        </p:nvGrpSpPr>
        <p:grpSpPr>
          <a:xfrm>
            <a:off x="5292080" y="2580942"/>
            <a:ext cx="3672408" cy="3728378"/>
            <a:chOff x="4357532" y="1468957"/>
            <a:chExt cx="4526455" cy="4595442"/>
          </a:xfrm>
        </p:grpSpPr>
        <p:grpSp>
          <p:nvGrpSpPr>
            <p:cNvPr id="13" name="Grouper 8"/>
            <p:cNvGrpSpPr/>
            <p:nvPr/>
          </p:nvGrpSpPr>
          <p:grpSpPr>
            <a:xfrm>
              <a:off x="4357532" y="1468957"/>
              <a:ext cx="4526455" cy="4595442"/>
              <a:chOff x="2026745" y="1367799"/>
              <a:chExt cx="4526455" cy="4595442"/>
            </a:xfrm>
          </p:grpSpPr>
          <p:pic>
            <p:nvPicPr>
              <p:cNvPr id="15" name="Image 14" descr="LevelCArea.png"/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026745" y="1367799"/>
                <a:ext cx="4526455" cy="4595442"/>
              </a:xfrm>
              <a:prstGeom prst="rect">
                <a:avLst/>
              </a:prstGeom>
            </p:spPr>
          </p:pic>
          <p:sp>
            <p:nvSpPr>
              <p:cNvPr id="16" name="Trapèze 15"/>
              <p:cNvSpPr/>
              <p:nvPr/>
            </p:nvSpPr>
            <p:spPr>
              <a:xfrm rot="11808915">
                <a:off x="4627687" y="3654004"/>
                <a:ext cx="223209" cy="255792"/>
              </a:xfrm>
              <a:prstGeom prst="trapezoid">
                <a:avLst/>
              </a:prstGeom>
              <a:solidFill>
                <a:schemeClr val="bg1"/>
              </a:solidFill>
              <a:ln w="28575" cmpd="sng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" name="Rectangle 13"/>
            <p:cNvSpPr/>
            <p:nvPr/>
          </p:nvSpPr>
          <p:spPr>
            <a:xfrm rot="21346910">
              <a:off x="6488344" y="3284705"/>
              <a:ext cx="376102" cy="59202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7170" name="Picture 2" descr="\\Dapnia\data\manip\Nucifer\Figures\ILL_cor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534" y="953442"/>
            <a:ext cx="1485900" cy="151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\\Dapnia\data\manip\Nucifer\Figures\ILL_core_cut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7803" y="953442"/>
            <a:ext cx="1818497" cy="151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Connecteur droit avec flèche 17"/>
          <p:cNvCxnSpPr/>
          <p:nvPr/>
        </p:nvCxnSpPr>
        <p:spPr>
          <a:xfrm>
            <a:off x="5796136" y="1709886"/>
            <a:ext cx="936104" cy="0"/>
          </a:xfrm>
          <a:prstGeom prst="straightConnector1">
            <a:avLst/>
          </a:prstGeom>
          <a:ln w="19050">
            <a:solidFill>
              <a:srgbClr val="00B0F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>
            <a:off x="5724128" y="1268760"/>
            <a:ext cx="1080120" cy="936104"/>
          </a:xfrm>
          <a:prstGeom prst="straightConnector1">
            <a:avLst/>
          </a:prstGeom>
          <a:ln w="19050">
            <a:solidFill>
              <a:srgbClr val="3333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6012160" y="126876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3333FF"/>
                </a:solidFill>
              </a:rPr>
              <a:t>40 cm</a:t>
            </a:r>
            <a:endParaRPr lang="fr-FR" dirty="0">
              <a:solidFill>
                <a:srgbClr val="3333FF"/>
              </a:solidFill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5508104" y="170080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B0F0"/>
                </a:solidFill>
              </a:rPr>
              <a:t>36 cm</a:t>
            </a:r>
            <a:endParaRPr lang="fr-FR" dirty="0">
              <a:solidFill>
                <a:srgbClr val="00B0F0"/>
              </a:solidFill>
            </a:endParaRPr>
          </a:p>
        </p:txBody>
      </p:sp>
      <p:cxnSp>
        <p:nvCxnSpPr>
          <p:cNvPr id="24" name="Connecteur droit avec flèche 23"/>
          <p:cNvCxnSpPr/>
          <p:nvPr/>
        </p:nvCxnSpPr>
        <p:spPr>
          <a:xfrm flipV="1">
            <a:off x="3203848" y="4294258"/>
            <a:ext cx="3969574" cy="484892"/>
          </a:xfrm>
          <a:prstGeom prst="straightConnector1">
            <a:avLst/>
          </a:prstGeom>
          <a:ln w="254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" descr="\\Dapnia\data\manip\Nucifer\Figures\ILL_cor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6243" y="5303371"/>
            <a:ext cx="200444" cy="204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114890" y="4826317"/>
            <a:ext cx="9756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n-US" sz="1400" dirty="0" smtClean="0"/>
              <a:t>Target:</a:t>
            </a:r>
          </a:p>
          <a:p>
            <a:pPr marL="0" lvl="1" algn="ctr"/>
            <a:r>
              <a:rPr lang="en-US" sz="1400" dirty="0" err="1" smtClean="0"/>
              <a:t>Gd</a:t>
            </a:r>
            <a:r>
              <a:rPr lang="en-US" sz="1400" dirty="0" smtClean="0"/>
              <a:t>-doped </a:t>
            </a:r>
            <a:r>
              <a:rPr lang="en-US" sz="1400" dirty="0"/>
              <a:t>liquid </a:t>
            </a:r>
            <a:r>
              <a:rPr lang="en-US" sz="1400" dirty="0" smtClean="0"/>
              <a:t>scintillator</a:t>
            </a:r>
            <a:endParaRPr lang="en-US" sz="1400" dirty="0"/>
          </a:p>
        </p:txBody>
      </p:sp>
      <p:cxnSp>
        <p:nvCxnSpPr>
          <p:cNvPr id="27" name="Connecteur droit avec flèche 26"/>
          <p:cNvCxnSpPr/>
          <p:nvPr/>
        </p:nvCxnSpPr>
        <p:spPr>
          <a:xfrm flipH="1">
            <a:off x="7272454" y="5405414"/>
            <a:ext cx="754598" cy="0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bevel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/>
          <p:cNvSpPr txBox="1"/>
          <p:nvPr/>
        </p:nvSpPr>
        <p:spPr>
          <a:xfrm>
            <a:off x="7317305" y="5100339"/>
            <a:ext cx="482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5 m</a:t>
            </a:r>
            <a:endParaRPr lang="fr-FR" sz="1400" dirty="0"/>
          </a:p>
        </p:txBody>
      </p:sp>
      <p:sp>
        <p:nvSpPr>
          <p:cNvPr id="26" name="ZoneTexte 25"/>
          <p:cNvSpPr txBox="1"/>
          <p:nvPr/>
        </p:nvSpPr>
        <p:spPr>
          <a:xfrm>
            <a:off x="6462210" y="278649"/>
            <a:ext cx="1884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 smtClean="0">
                <a:solidFill>
                  <a:srgbClr val="0070C0"/>
                </a:solidFill>
              </a:rPr>
              <a:t>Contact: D. </a:t>
            </a:r>
            <a:r>
              <a:rPr lang="fr-FR" sz="1400" i="1" dirty="0" err="1" smtClean="0">
                <a:solidFill>
                  <a:srgbClr val="0070C0"/>
                </a:solidFill>
              </a:rPr>
              <a:t>Lhuillier</a:t>
            </a:r>
            <a:endParaRPr lang="fr-FR" sz="1400" i="1" dirty="0">
              <a:solidFill>
                <a:srgbClr val="0070C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5337085" y="2888940"/>
            <a:ext cx="1849158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Site </a:t>
            </a:r>
            <a:r>
              <a:rPr lang="fr-FR" sz="1600" dirty="0" err="1" smtClean="0"/>
              <a:t>being</a:t>
            </a:r>
            <a:r>
              <a:rPr lang="fr-FR" sz="1600" dirty="0" smtClean="0"/>
              <a:t> </a:t>
            </a:r>
            <a:r>
              <a:rPr lang="fr-FR" sz="1600" dirty="0" err="1" smtClean="0"/>
              <a:t>discussed</a:t>
            </a:r>
            <a:r>
              <a:rPr lang="fr-FR" sz="1600" dirty="0" smtClean="0"/>
              <a:t> </a:t>
            </a:r>
            <a:r>
              <a:rPr lang="fr-FR" sz="1600" dirty="0" err="1" smtClean="0"/>
              <a:t>with</a:t>
            </a:r>
            <a:r>
              <a:rPr lang="fr-FR" sz="1600" dirty="0" smtClean="0"/>
              <a:t> ILL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23599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9" y="914400"/>
            <a:ext cx="8785547" cy="1029436"/>
          </a:xfrm>
        </p:spPr>
        <p:txBody>
          <a:bodyPr/>
          <a:lstStyle/>
          <a:p>
            <a:r>
              <a:rPr lang="en-US" dirty="0" smtClean="0"/>
              <a:t>A phase </a:t>
            </a:r>
            <a:r>
              <a:rPr lang="en-US" dirty="0"/>
              <a:t>shift of the oscillation is </a:t>
            </a:r>
            <a:r>
              <a:rPr lang="en-US" dirty="0" smtClean="0"/>
              <a:t>expected, no input from reactor.</a:t>
            </a:r>
          </a:p>
          <a:p>
            <a:r>
              <a:rPr lang="en-US" dirty="0">
                <a:solidFill>
                  <a:srgbClr val="FF0000"/>
                </a:solidFill>
              </a:rPr>
              <a:t>Unambiguous signature of </a:t>
            </a:r>
            <a:r>
              <a:rPr lang="en-US" dirty="0" smtClean="0">
                <a:solidFill>
                  <a:srgbClr val="FF0000"/>
                </a:solidFill>
              </a:rPr>
              <a:t>neutrino </a:t>
            </a:r>
            <a:r>
              <a:rPr lang="en-US" dirty="0">
                <a:solidFill>
                  <a:srgbClr val="FF0000"/>
                </a:solidFill>
              </a:rPr>
              <a:t>oscillation</a:t>
            </a:r>
          </a:p>
          <a:p>
            <a:pPr lvl="1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STEREO contour and phase shift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09/15/2012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01A193-C9C4-4E22-BE40-75BD37C004DC}" type="slidenum">
              <a:rPr lang="fr-FR" smtClean="0"/>
              <a:pPr>
                <a:defRPr/>
              </a:pPr>
              <a:t>18</a:t>
            </a:fld>
            <a:endParaRPr lang="fr-FR"/>
          </a:p>
        </p:txBody>
      </p:sp>
      <p:pic>
        <p:nvPicPr>
          <p:cNvPr id="7" name="Image 6" descr="ratio_bins_1_5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9" y="2523248"/>
            <a:ext cx="4176464" cy="3786072"/>
          </a:xfrm>
          <a:prstGeom prst="rect">
            <a:avLst/>
          </a:prstGeom>
        </p:spPr>
      </p:pic>
      <p:pic>
        <p:nvPicPr>
          <p:cNvPr id="9" name="Image 8" descr="Contour_ILL_300d_5MeV_3pcNorm.pdf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108" t="6614"/>
          <a:stretch/>
        </p:blipFill>
        <p:spPr>
          <a:xfrm>
            <a:off x="4836758" y="1813093"/>
            <a:ext cx="4505772" cy="4721252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26495" y="6105781"/>
            <a:ext cx="3323451" cy="3385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rgbClr val="3333FF"/>
                </a:solidFill>
              </a:rPr>
              <a:t>Best fit, </a:t>
            </a:r>
            <a:r>
              <a:rPr lang="fr-FR" sz="1600" dirty="0" err="1" smtClean="0">
                <a:solidFill>
                  <a:srgbClr val="3333FF"/>
                </a:solidFill>
              </a:rPr>
              <a:t>shape</a:t>
            </a:r>
            <a:r>
              <a:rPr lang="fr-FR" sz="1600" dirty="0" smtClean="0">
                <a:solidFill>
                  <a:srgbClr val="3333FF"/>
                </a:solidFill>
              </a:rPr>
              <a:t> + </a:t>
            </a:r>
            <a:r>
              <a:rPr lang="fr-FR" sz="1600" dirty="0" err="1" smtClean="0">
                <a:solidFill>
                  <a:srgbClr val="3333FF"/>
                </a:solidFill>
              </a:rPr>
              <a:t>norm</a:t>
            </a:r>
            <a:r>
              <a:rPr lang="fr-FR" sz="1600" dirty="0" smtClean="0">
                <a:solidFill>
                  <a:srgbClr val="3333FF"/>
                </a:solidFill>
              </a:rPr>
              <a:t>, 300 </a:t>
            </a:r>
            <a:r>
              <a:rPr lang="fr-FR" sz="1600" dirty="0" err="1" smtClean="0">
                <a:solidFill>
                  <a:srgbClr val="3333FF"/>
                </a:solidFill>
              </a:rPr>
              <a:t>days</a:t>
            </a:r>
            <a:endParaRPr lang="fr-FR" sz="1600" dirty="0">
              <a:solidFill>
                <a:srgbClr val="3333FF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6957265" y="5368861"/>
            <a:ext cx="201705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MC detector </a:t>
            </a:r>
            <a:r>
              <a:rPr lang="fr-FR" sz="1400" dirty="0" err="1" smtClean="0"/>
              <a:t>response</a:t>
            </a:r>
          </a:p>
          <a:p>
            <a:r>
              <a:rPr lang="fr-FR" sz="1400" dirty="0" err="1" smtClean="0"/>
              <a:t>Ref</a:t>
            </a:r>
            <a:r>
              <a:rPr lang="fr-FR" sz="1400" dirty="0" smtClean="0"/>
              <a:t> </a:t>
            </a:r>
            <a:r>
              <a:rPr lang="fr-FR" sz="1400" dirty="0" err="1" smtClean="0"/>
              <a:t>spectra</a:t>
            </a:r>
            <a:r>
              <a:rPr lang="fr-FR" sz="1400" dirty="0" smtClean="0"/>
              <a:t> </a:t>
            </a:r>
            <a:r>
              <a:rPr lang="fr-FR" sz="1400" dirty="0" err="1" smtClean="0"/>
              <a:t>uncertainty</a:t>
            </a:r>
            <a:endParaRPr lang="fr-FR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5138159" y="3985900"/>
                <a:ext cx="1166345" cy="7386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fr-FR" sz="1400" dirty="0" smtClean="0"/>
                  <a:t>S/B=1.5</a:t>
                </a:r>
                <a:br>
                  <a:rPr lang="fr-FR" sz="1400" dirty="0" smtClean="0"/>
                </a:br>
                <a14:m>
                  <m:oMath xmlns:m="http://schemas.openxmlformats.org/officeDocument/2006/math">
                    <m:r>
                      <a:rPr lang="fr-FR" sz="1400" i="1" smtClean="0">
                        <a:latin typeface="Cambria Math"/>
                      </a:rPr>
                      <m:t>𝛿</m:t>
                    </m:r>
                    <m:sSub>
                      <m:sSubPr>
                        <m:ctrlPr>
                          <a:rPr lang="fr-FR" sz="1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fr-FR" sz="1400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fr-FR" sz="1400" b="0" i="1" smtClean="0">
                            <a:latin typeface="Cambria Math"/>
                          </a:rPr>
                          <m:t>𝑠𝑐𝑎𝑙𝑒</m:t>
                        </m:r>
                      </m:sub>
                    </m:sSub>
                  </m:oMath>
                </a14:m>
                <a:r>
                  <a:rPr lang="fr-FR" sz="1400" dirty="0" smtClean="0"/>
                  <a:t>= 2%</a:t>
                </a:r>
              </a:p>
              <a:p>
                <a14:m>
                  <m:oMath xmlns:m="http://schemas.openxmlformats.org/officeDocument/2006/math">
                    <m:r>
                      <a:rPr lang="fr-FR" sz="1400" i="1">
                        <a:latin typeface="Cambria Math"/>
                      </a:rPr>
                      <m:t>𝛿</m:t>
                    </m:r>
                    <m:sSub>
                      <m:sSubPr>
                        <m:ctrlPr>
                          <a:rPr lang="fr-FR" sz="1400" i="1">
                            <a:latin typeface="Cambria Math"/>
                          </a:rPr>
                        </m:ctrlPr>
                      </m:sSubPr>
                      <m:e>
                        <m:r>
                          <a:rPr lang="fr-FR" sz="1400" i="1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fr-FR" sz="1400" b="0" i="1" smtClean="0">
                            <a:latin typeface="Cambria Math"/>
                          </a:rPr>
                          <m:t>𝑛𝑜𝑟𝑚</m:t>
                        </m:r>
                      </m:sub>
                    </m:sSub>
                  </m:oMath>
                </a14:m>
                <a:r>
                  <a:rPr lang="fr-FR" sz="1400" dirty="0"/>
                  <a:t>= </a:t>
                </a:r>
                <a:r>
                  <a:rPr lang="fr-FR" sz="1400" dirty="0" smtClean="0"/>
                  <a:t>3%</a:t>
                </a:r>
                <a:endParaRPr lang="fr-FR" sz="1400" dirty="0"/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8159" y="3985900"/>
                <a:ext cx="1166345" cy="738664"/>
              </a:xfrm>
              <a:prstGeom prst="rect">
                <a:avLst/>
              </a:prstGeom>
              <a:blipFill rotWithShape="1">
                <a:blip r:embed="rId4"/>
                <a:stretch>
                  <a:fillRect l="-1571" t="-826" r="-524" b="-743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Image 13" descr="cote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2985" y="1853825"/>
            <a:ext cx="2493910" cy="1928884"/>
          </a:xfrm>
          <a:prstGeom prst="rect">
            <a:avLst/>
          </a:prstGeom>
        </p:spPr>
      </p:pic>
      <p:cxnSp>
        <p:nvCxnSpPr>
          <p:cNvPr id="15" name="Connecteur droit avec flèche 14"/>
          <p:cNvCxnSpPr/>
          <p:nvPr/>
        </p:nvCxnSpPr>
        <p:spPr>
          <a:xfrm flipH="1" flipV="1">
            <a:off x="1916706" y="3144164"/>
            <a:ext cx="218452" cy="841736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 flipV="1">
            <a:off x="2726795" y="3144163"/>
            <a:ext cx="225025" cy="734887"/>
          </a:xfrm>
          <a:prstGeom prst="straightConnector1">
            <a:avLst/>
          </a:prstGeom>
          <a:ln w="31750">
            <a:solidFill>
              <a:srgbClr val="3333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2164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NEUTRINO-4 </a:t>
            </a:r>
            <a:r>
              <a:rPr lang="fr-FR" dirty="0" err="1" smtClean="0"/>
              <a:t>experiment</a:t>
            </a:r>
            <a:endParaRPr lang="fr-FR" dirty="0"/>
          </a:p>
        </p:txBody>
      </p:sp>
      <p:sp>
        <p:nvSpPr>
          <p:cNvPr id="7" name="Espace réservé du contenu 6"/>
          <p:cNvSpPr>
            <a:spLocks noGrp="1"/>
          </p:cNvSpPr>
          <p:nvPr>
            <p:ph sz="half" idx="1"/>
          </p:nvPr>
        </p:nvSpPr>
        <p:spPr>
          <a:xfrm>
            <a:off x="206516" y="1088740"/>
            <a:ext cx="8820978" cy="2463866"/>
          </a:xfrm>
        </p:spPr>
        <p:txBody>
          <a:bodyPr>
            <a:normAutofit fontScale="85000" lnSpcReduction="20000"/>
          </a:bodyPr>
          <a:lstStyle/>
          <a:p>
            <a:r>
              <a:rPr lang="fr-FR" dirty="0" smtClean="0"/>
              <a:t>SM-3 </a:t>
            </a:r>
            <a:r>
              <a:rPr lang="fr-FR" dirty="0" err="1" smtClean="0"/>
              <a:t>reactor</a:t>
            </a:r>
            <a:r>
              <a:rPr lang="fr-FR" dirty="0" smtClean="0"/>
              <a:t> in Dimitrovgrad (</a:t>
            </a:r>
            <a:r>
              <a:rPr lang="fr-FR" dirty="0" err="1" smtClean="0"/>
              <a:t>Russia</a:t>
            </a:r>
            <a:r>
              <a:rPr lang="fr-FR" dirty="0" smtClean="0"/>
              <a:t>):</a:t>
            </a:r>
          </a:p>
          <a:p>
            <a:pPr lvl="1"/>
            <a:r>
              <a:rPr lang="fr-FR" dirty="0" smtClean="0"/>
              <a:t>100 MW compact </a:t>
            </a:r>
            <a:r>
              <a:rPr lang="fr-FR" dirty="0" err="1" smtClean="0"/>
              <a:t>core</a:t>
            </a:r>
            <a:r>
              <a:rPr lang="fr-FR" dirty="0" smtClean="0"/>
              <a:t> (35x42x42 cm</a:t>
            </a:r>
            <a:r>
              <a:rPr lang="fr-FR" baseline="30000" dirty="0" smtClean="0"/>
              <a:t>3</a:t>
            </a:r>
            <a:r>
              <a:rPr lang="fr-FR" dirty="0"/>
              <a:t>)</a:t>
            </a:r>
            <a:endParaRPr lang="fr-FR" dirty="0" smtClean="0"/>
          </a:p>
          <a:p>
            <a:r>
              <a:rPr lang="fr-FR" dirty="0" smtClean="0"/>
              <a:t>2 detector </a:t>
            </a:r>
            <a:r>
              <a:rPr lang="fr-FR" dirty="0" err="1" smtClean="0"/>
              <a:t>geometries</a:t>
            </a:r>
            <a:r>
              <a:rPr lang="fr-FR" dirty="0" smtClean="0"/>
              <a:t> </a:t>
            </a:r>
            <a:r>
              <a:rPr lang="fr-FR" dirty="0" err="1" smtClean="0"/>
              <a:t>currently</a:t>
            </a:r>
            <a:r>
              <a:rPr lang="fr-FR" dirty="0" smtClean="0"/>
              <a:t> </a:t>
            </a:r>
            <a:r>
              <a:rPr lang="fr-FR" dirty="0" err="1" smtClean="0"/>
              <a:t>studied</a:t>
            </a:r>
            <a:r>
              <a:rPr lang="fr-FR" dirty="0" smtClean="0"/>
              <a:t>:</a:t>
            </a:r>
          </a:p>
          <a:p>
            <a:pPr lvl="1"/>
            <a:r>
              <a:rPr lang="fr-FR" dirty="0" smtClean="0"/>
              <a:t>24 sections 1.4x1.0x1.0 m</a:t>
            </a:r>
            <a:r>
              <a:rPr lang="fr-FR" baseline="30000" dirty="0" smtClean="0"/>
              <a:t>3</a:t>
            </a:r>
            <a:r>
              <a:rPr lang="fr-FR" dirty="0" smtClean="0"/>
              <a:t> </a:t>
            </a:r>
            <a:endParaRPr lang="fr-FR" dirty="0"/>
          </a:p>
          <a:p>
            <a:pPr lvl="1"/>
            <a:r>
              <a:rPr lang="fr-FR" dirty="0" smtClean="0"/>
              <a:t>5 sections </a:t>
            </a:r>
            <a:r>
              <a:rPr lang="en-US" dirty="0" smtClean="0"/>
              <a:t>moveable</a:t>
            </a:r>
            <a:r>
              <a:rPr lang="fr-FR" dirty="0" smtClean="0"/>
              <a:t> </a:t>
            </a:r>
            <a:r>
              <a:rPr lang="fr-FR" dirty="0" err="1" smtClean="0"/>
              <a:t>at</a:t>
            </a:r>
            <a:r>
              <a:rPr lang="fr-FR" dirty="0" smtClean="0"/>
              <a:t> 6-12 m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Preparation </a:t>
            </a:r>
            <a:r>
              <a:rPr lang="en-US" dirty="0">
                <a:solidFill>
                  <a:srgbClr val="FF0000"/>
                </a:solidFill>
              </a:rPr>
              <a:t>at WWR-M reactor </a:t>
            </a:r>
            <a:r>
              <a:rPr lang="en-US" dirty="0" smtClean="0">
                <a:solidFill>
                  <a:srgbClr val="FF0000"/>
                </a:solidFill>
              </a:rPr>
              <a:t>in </a:t>
            </a:r>
            <a:r>
              <a:rPr lang="en-US" dirty="0" err="1" smtClean="0">
                <a:solidFill>
                  <a:srgbClr val="FF0000"/>
                </a:solidFill>
              </a:rPr>
              <a:t>Gatchina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Future realization at SM-3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09/15/2012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- Jonathan Gaffiot - Reactor experiments to test sterile nu's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01A193-C9C4-4E22-BE40-75BD37C004DC}" type="slidenum">
              <a:rPr lang="fr-FR" smtClean="0"/>
              <a:pPr>
                <a:defRPr/>
              </a:pPr>
              <a:t>19</a:t>
            </a:fld>
            <a:endParaRPr lang="fr-FR"/>
          </a:p>
        </p:txBody>
      </p:sp>
      <p:pic>
        <p:nvPicPr>
          <p:cNvPr id="11" name="Picture 2" descr="C:\Users\Серебров\Pictures\109_PANA\DSC003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95307" y="3744035"/>
            <a:ext cx="2858678" cy="2144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D:\work1\pnpi_2012b\talk_italy\var1\Graph1.wm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52" t="23528" r="22461"/>
          <a:stretch/>
        </p:blipFill>
        <p:spPr bwMode="auto">
          <a:xfrm>
            <a:off x="161510" y="3873925"/>
            <a:ext cx="3510390" cy="2525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D:\fomin1\pnpi_2011b\talk_itep2\var1\Помещения.tif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985" y="2864167"/>
            <a:ext cx="2373509" cy="3282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Connecteur droit avec flèche 15"/>
          <p:cNvCxnSpPr/>
          <p:nvPr/>
        </p:nvCxnSpPr>
        <p:spPr>
          <a:xfrm flipV="1">
            <a:off x="8082390" y="3873924"/>
            <a:ext cx="337538" cy="5126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7272300" y="3699030"/>
            <a:ext cx="8663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rgbClr val="FF0000"/>
                </a:solidFill>
              </a:rPr>
              <a:t>detector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6957265" y="4554125"/>
            <a:ext cx="6244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 smtClean="0">
                <a:solidFill>
                  <a:srgbClr val="FF0000"/>
                </a:solidFill>
              </a:rPr>
              <a:t>core</a:t>
            </a:r>
            <a:endParaRPr lang="fr-FR" sz="1400" dirty="0" smtClean="0">
              <a:solidFill>
                <a:srgbClr val="FF0000"/>
              </a:solidFill>
            </a:endParaRPr>
          </a:p>
        </p:txBody>
      </p:sp>
      <p:cxnSp>
        <p:nvCxnSpPr>
          <p:cNvPr id="21" name="Connecteur droit avec flèche 20"/>
          <p:cNvCxnSpPr/>
          <p:nvPr/>
        </p:nvCxnSpPr>
        <p:spPr>
          <a:xfrm flipV="1">
            <a:off x="7452320" y="4495800"/>
            <a:ext cx="986830" cy="212213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/>
        </p:nvCxnSpPr>
        <p:spPr>
          <a:xfrm>
            <a:off x="8487435" y="3969060"/>
            <a:ext cx="0" cy="468924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bevel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/>
          <p:cNvSpPr txBox="1"/>
          <p:nvPr/>
        </p:nvSpPr>
        <p:spPr>
          <a:xfrm rot="16200000">
            <a:off x="8351604" y="3975502"/>
            <a:ext cx="6694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rgbClr val="FF0000"/>
                </a:solidFill>
              </a:rPr>
              <a:t>5 m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3851920" y="5904275"/>
            <a:ext cx="28020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WWR-M </a:t>
            </a:r>
            <a:r>
              <a:rPr lang="fr-FR" sz="1600" dirty="0" err="1" smtClean="0"/>
              <a:t>reactor</a:t>
            </a:r>
            <a:r>
              <a:rPr lang="fr-FR" sz="1600" dirty="0" smtClean="0"/>
              <a:t>, 18 MW</a:t>
            </a:r>
          </a:p>
          <a:p>
            <a:pPr algn="ctr"/>
            <a:r>
              <a:rPr lang="fr-FR" sz="1600" dirty="0" err="1" smtClean="0"/>
              <a:t>Shielding</a:t>
            </a:r>
            <a:r>
              <a:rPr lang="fr-FR" sz="1600" dirty="0" smtClean="0"/>
              <a:t> </a:t>
            </a:r>
            <a:r>
              <a:rPr lang="fr-FR" sz="1600" dirty="0" err="1" smtClean="0"/>
              <a:t>studies</a:t>
            </a:r>
            <a:endParaRPr lang="fr-FR" sz="1600" dirty="0"/>
          </a:p>
        </p:txBody>
      </p:sp>
      <p:sp>
        <p:nvSpPr>
          <p:cNvPr id="30" name="ZoneTexte 29"/>
          <p:cNvSpPr txBox="1"/>
          <p:nvPr/>
        </p:nvSpPr>
        <p:spPr>
          <a:xfrm>
            <a:off x="6822250" y="6150786"/>
            <a:ext cx="22052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SM-3 </a:t>
            </a:r>
            <a:r>
              <a:rPr lang="fr-FR" sz="1600" dirty="0" err="1" smtClean="0"/>
              <a:t>reactor</a:t>
            </a:r>
            <a:endParaRPr lang="fr-FR" sz="1600" dirty="0"/>
          </a:p>
        </p:txBody>
      </p:sp>
      <p:sp>
        <p:nvSpPr>
          <p:cNvPr id="49" name="ZoneTexte 48"/>
          <p:cNvSpPr txBox="1"/>
          <p:nvPr/>
        </p:nvSpPr>
        <p:spPr>
          <a:xfrm>
            <a:off x="593237" y="5004175"/>
            <a:ext cx="13234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solidFill>
                  <a:srgbClr val="FF33CC"/>
                </a:solidFill>
              </a:rPr>
              <a:t>24 sections</a:t>
            </a:r>
            <a:br>
              <a:rPr lang="fr-FR" sz="1600" dirty="0" smtClean="0">
                <a:solidFill>
                  <a:srgbClr val="FF33CC"/>
                </a:solidFill>
              </a:rPr>
            </a:br>
            <a:r>
              <a:rPr lang="fr-FR" sz="1600" dirty="0" smtClean="0">
                <a:solidFill>
                  <a:srgbClr val="FF33CC"/>
                </a:solidFill>
              </a:rPr>
              <a:t>5 sections</a:t>
            </a:r>
          </a:p>
        </p:txBody>
      </p:sp>
      <p:cxnSp>
        <p:nvCxnSpPr>
          <p:cNvPr id="55" name="Connecteur droit 54"/>
          <p:cNvCxnSpPr/>
          <p:nvPr/>
        </p:nvCxnSpPr>
        <p:spPr>
          <a:xfrm flipH="1">
            <a:off x="1781690" y="5184195"/>
            <a:ext cx="270030" cy="0"/>
          </a:xfrm>
          <a:prstGeom prst="line">
            <a:avLst/>
          </a:prstGeom>
          <a:ln w="31750">
            <a:solidFill>
              <a:srgbClr val="FF33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55"/>
          <p:cNvCxnSpPr/>
          <p:nvPr/>
        </p:nvCxnSpPr>
        <p:spPr>
          <a:xfrm flipH="1">
            <a:off x="1781690" y="5409220"/>
            <a:ext cx="270030" cy="0"/>
          </a:xfrm>
          <a:prstGeom prst="line">
            <a:avLst/>
          </a:prstGeom>
          <a:ln w="31750">
            <a:solidFill>
              <a:srgbClr val="FF33CC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ZoneTexte 57"/>
          <p:cNvSpPr txBox="1"/>
          <p:nvPr/>
        </p:nvSpPr>
        <p:spPr>
          <a:xfrm>
            <a:off x="746575" y="4059070"/>
            <a:ext cx="1395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 err="1" smtClean="0"/>
              <a:t>at</a:t>
            </a:r>
            <a:r>
              <a:rPr lang="fr-FR" b="1" i="1" dirty="0" smtClean="0"/>
              <a:t> SM-3,</a:t>
            </a:r>
            <a:br>
              <a:rPr lang="fr-FR" b="1" i="1" dirty="0" smtClean="0"/>
            </a:br>
            <a:r>
              <a:rPr lang="fr-FR" b="1" i="1" dirty="0" smtClean="0"/>
              <a:t>95% C.L.</a:t>
            </a:r>
            <a:endParaRPr lang="fr-FR" b="1" i="1" dirty="0"/>
          </a:p>
        </p:txBody>
      </p:sp>
      <p:sp>
        <p:nvSpPr>
          <p:cNvPr id="59" name="ZoneTexte 58"/>
          <p:cNvSpPr txBox="1"/>
          <p:nvPr/>
        </p:nvSpPr>
        <p:spPr>
          <a:xfrm>
            <a:off x="6417205" y="278649"/>
            <a:ext cx="1884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 smtClean="0">
                <a:solidFill>
                  <a:srgbClr val="0070C0"/>
                </a:solidFill>
              </a:rPr>
              <a:t>Contact: A. </a:t>
            </a:r>
            <a:r>
              <a:rPr lang="fr-FR" sz="1400" i="1" dirty="0" err="1" smtClean="0">
                <a:solidFill>
                  <a:srgbClr val="0070C0"/>
                </a:solidFill>
              </a:rPr>
              <a:t>Serebrov</a:t>
            </a:r>
            <a:endParaRPr lang="fr-FR" sz="14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761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2" y="4406900"/>
            <a:ext cx="8170168" cy="1362075"/>
          </a:xfrm>
        </p:spPr>
        <p:txBody>
          <a:bodyPr/>
          <a:lstStyle/>
          <a:p>
            <a:r>
              <a:rPr lang="fr-FR" dirty="0" err="1" smtClean="0"/>
              <a:t>Reactor</a:t>
            </a:r>
            <a:r>
              <a:rPr lang="fr-FR" dirty="0" smtClean="0"/>
              <a:t> Antineutrino </a:t>
            </a:r>
            <a:r>
              <a:rPr lang="fr-FR" dirty="0" err="1" smtClean="0"/>
              <a:t>Anomaly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09/15/2012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03943E-C48B-49A2-96BD-2DF8A596A778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745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POSEIDON – </a:t>
            </a:r>
            <a:r>
              <a:rPr lang="fr-FR" sz="2400" dirty="0" err="1" smtClean="0"/>
              <a:t>POsition</a:t>
            </a:r>
            <a:r>
              <a:rPr lang="fr-FR" sz="2400" dirty="0" smtClean="0"/>
              <a:t> </a:t>
            </a:r>
            <a:r>
              <a:rPr lang="fr-FR" sz="2400" dirty="0" err="1" smtClean="0"/>
              <a:t>SEnsItive</a:t>
            </a:r>
            <a:r>
              <a:rPr lang="fr-FR" sz="2400" dirty="0" smtClean="0"/>
              <a:t> Detector Of Neutrino</a:t>
            </a:r>
            <a:endParaRPr lang="fr-FR" sz="2400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09/15/2012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01A193-C9C4-4E22-BE40-75BD37C004DC}" type="slidenum">
              <a:rPr lang="fr-FR" smtClean="0"/>
              <a:pPr>
                <a:defRPr/>
              </a:pPr>
              <a:t>20</a:t>
            </a:fld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4294967295"/>
              </p:nvPr>
            </p:nvSpPr>
            <p:spPr>
              <a:xfrm>
                <a:off x="0" y="1223755"/>
                <a:ext cx="2483768" cy="2533650"/>
              </a:xfrm>
            </p:spPr>
            <p:txBody>
              <a:bodyPr>
                <a:normAutofit fontScale="92500"/>
              </a:bodyPr>
              <a:lstStyle/>
              <a:p>
                <a:pPr>
                  <a:lnSpc>
                    <a:spcPct val="75000"/>
                  </a:lnSpc>
                </a:pPr>
                <a:r>
                  <a:rPr lang="en-US" dirty="0"/>
                  <a:t>100 MW research </a:t>
                </a:r>
                <a:r>
                  <a:rPr lang="en-US" b="1" dirty="0">
                    <a:solidFill>
                      <a:srgbClr val="990000"/>
                    </a:solidFill>
                  </a:rPr>
                  <a:t>Reactor </a:t>
                </a:r>
                <a:r>
                  <a:rPr lang="en-US" b="1" dirty="0" smtClean="0">
                    <a:solidFill>
                      <a:srgbClr val="990000"/>
                    </a:solidFill>
                  </a:rPr>
                  <a:t>PIK </a:t>
                </a:r>
                <a:r>
                  <a:rPr lang="ru-RU" dirty="0" smtClean="0"/>
                  <a:t>being </a:t>
                </a:r>
                <a:r>
                  <a:rPr lang="ru-RU" dirty="0"/>
                  <a:t>built </a:t>
                </a:r>
                <a:r>
                  <a:rPr lang="en-US" dirty="0"/>
                  <a:t>in </a:t>
                </a:r>
                <a:r>
                  <a:rPr lang="en-US" dirty="0" err="1"/>
                  <a:t>Gatchina</a:t>
                </a:r>
                <a:r>
                  <a:rPr lang="en-US" dirty="0"/>
                  <a:t>, </a:t>
                </a:r>
                <a:r>
                  <a:rPr lang="en-US" sz="2000" dirty="0" smtClean="0"/>
                  <a:t>(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/>
                        <a:ea typeface="Cambria Math"/>
                      </a:rPr>
                      <m:t>~</m:t>
                    </m:r>
                  </m:oMath>
                </a14:m>
                <a:r>
                  <a:rPr lang="en-US" sz="2000" dirty="0" smtClean="0"/>
                  <a:t>2014)</a:t>
                </a:r>
              </a:p>
              <a:p>
                <a:pPr>
                  <a:lnSpc>
                    <a:spcPct val="75000"/>
                  </a:lnSpc>
                </a:pPr>
                <a:r>
                  <a:rPr lang="en-US" dirty="0"/>
                  <a:t>Small </a:t>
                </a:r>
                <a:r>
                  <a:rPr lang="en-US" dirty="0" smtClean="0"/>
                  <a:t>core: </a:t>
                </a:r>
                <a:r>
                  <a:rPr lang="en-US" dirty="0"/>
                  <a:t>h=</a:t>
                </a:r>
                <a:r>
                  <a:rPr lang="en-US" dirty="0">
                    <a:solidFill>
                      <a:srgbClr val="990000"/>
                    </a:solidFill>
                  </a:rPr>
                  <a:t>50</a:t>
                </a:r>
                <a:r>
                  <a:rPr lang="en-US" dirty="0"/>
                  <a:t> cm, d=</a:t>
                </a:r>
                <a:r>
                  <a:rPr lang="en-US" dirty="0">
                    <a:solidFill>
                      <a:srgbClr val="990000"/>
                    </a:solidFill>
                  </a:rPr>
                  <a:t>39</a:t>
                </a:r>
                <a:r>
                  <a:rPr lang="en-US" dirty="0"/>
                  <a:t> </a:t>
                </a:r>
                <a:r>
                  <a:rPr lang="en-US" dirty="0" smtClean="0"/>
                  <a:t>cm</a:t>
                </a:r>
              </a:p>
              <a:p>
                <a:pPr>
                  <a:lnSpc>
                    <a:spcPct val="75000"/>
                  </a:lnSpc>
                </a:pPr>
                <a:r>
                  <a:rPr lang="en-US" dirty="0"/>
                  <a:t>Detector can be placed at </a:t>
                </a:r>
                <a:r>
                  <a:rPr lang="en-US" dirty="0">
                    <a:solidFill>
                      <a:srgbClr val="990000"/>
                    </a:solidFill>
                  </a:rPr>
                  <a:t>5-8</a:t>
                </a:r>
                <a:r>
                  <a:rPr lang="en-US" dirty="0"/>
                  <a:t> </a:t>
                </a:r>
                <a:r>
                  <a:rPr lang="en-US" dirty="0" smtClean="0"/>
                  <a:t>m</a:t>
                </a:r>
                <a:endParaRPr lang="ru-RU" dirty="0"/>
              </a:p>
              <a:p>
                <a:pPr algn="ctr">
                  <a:lnSpc>
                    <a:spcPct val="75000"/>
                  </a:lnSpc>
                </a:pPr>
                <a:endParaRPr lang="ru-RU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0" y="1223755"/>
                <a:ext cx="2483768" cy="2533650"/>
              </a:xfrm>
              <a:blipFill rotWithShape="1">
                <a:blip r:embed="rId3"/>
                <a:stretch>
                  <a:fillRect l="-3194" t="-4819" r="-516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Espace réservé du contenu 2"/>
          <p:cNvSpPr txBox="1">
            <a:spLocks/>
          </p:cNvSpPr>
          <p:nvPr/>
        </p:nvSpPr>
        <p:spPr bwMode="auto">
          <a:xfrm>
            <a:off x="-11907" y="3645026"/>
            <a:ext cx="3143747" cy="2088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aseline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fr-FR" dirty="0" smtClean="0"/>
              <a:t>Gd </a:t>
            </a:r>
            <a:r>
              <a:rPr lang="fr-FR" dirty="0" err="1" smtClean="0"/>
              <a:t>loaded</a:t>
            </a:r>
            <a:r>
              <a:rPr lang="fr-FR" dirty="0" smtClean="0"/>
              <a:t> </a:t>
            </a:r>
            <a:r>
              <a:rPr lang="fr-FR" dirty="0" err="1" smtClean="0"/>
              <a:t>liquid</a:t>
            </a:r>
            <a:r>
              <a:rPr lang="fr-FR" dirty="0" smtClean="0"/>
              <a:t> </a:t>
            </a:r>
            <a:r>
              <a:rPr lang="fr-FR" dirty="0" err="1" smtClean="0"/>
              <a:t>scintillator</a:t>
            </a:r>
            <a:r>
              <a:rPr lang="fr-FR" dirty="0" smtClean="0"/>
              <a:t> detector: 2.1x1.3x1.3 m</a:t>
            </a:r>
            <a:r>
              <a:rPr lang="fr-FR" baseline="30000" dirty="0" smtClean="0"/>
              <a:t>3</a:t>
            </a:r>
            <a:r>
              <a:rPr lang="fr-FR" dirty="0" smtClean="0"/>
              <a:t> </a:t>
            </a:r>
          </a:p>
          <a:p>
            <a:r>
              <a:rPr lang="en-US" dirty="0" smtClean="0"/>
              <a:t>Region </a:t>
            </a:r>
            <a:r>
              <a:rPr lang="en-US" dirty="0"/>
              <a:t>of sensitivity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l-GR" i="1" dirty="0">
                <a:solidFill>
                  <a:srgbClr val="990000"/>
                </a:solidFill>
              </a:rPr>
              <a:t>δ</a:t>
            </a:r>
            <a:r>
              <a:rPr lang="ru-RU" i="1" dirty="0">
                <a:solidFill>
                  <a:srgbClr val="990000"/>
                </a:solidFill>
              </a:rPr>
              <a:t>m</a:t>
            </a:r>
            <a:r>
              <a:rPr lang="ru-RU" i="1" baseline="30000" dirty="0">
                <a:solidFill>
                  <a:srgbClr val="990000"/>
                </a:solidFill>
              </a:rPr>
              <a:t>2</a:t>
            </a:r>
            <a:r>
              <a:rPr lang="ru-RU" dirty="0">
                <a:solidFill>
                  <a:srgbClr val="990000"/>
                </a:solidFill>
              </a:rPr>
              <a:t> = (0.3 - 6) eV</a:t>
            </a:r>
            <a:r>
              <a:rPr lang="ru-RU" baseline="30000" dirty="0">
                <a:solidFill>
                  <a:srgbClr val="990000"/>
                </a:solidFill>
              </a:rPr>
              <a:t>2</a:t>
            </a:r>
            <a:r>
              <a:rPr lang="ru-RU" dirty="0">
                <a:solidFill>
                  <a:srgbClr val="990000"/>
                </a:solidFill>
              </a:rPr>
              <a:t> </a:t>
            </a:r>
            <a:r>
              <a:rPr lang="fr-FR" dirty="0" smtClean="0">
                <a:solidFill>
                  <a:srgbClr val="990000"/>
                </a:solidFill>
              </a:rPr>
              <a:t>s</a:t>
            </a:r>
            <a:r>
              <a:rPr lang="ru-RU" i="1" dirty="0" smtClean="0">
                <a:solidFill>
                  <a:srgbClr val="990000"/>
                </a:solidFill>
              </a:rPr>
              <a:t>in</a:t>
            </a:r>
            <a:r>
              <a:rPr lang="ru-RU" i="1" baseline="30000" dirty="0" smtClean="0">
                <a:solidFill>
                  <a:srgbClr val="990000"/>
                </a:solidFill>
              </a:rPr>
              <a:t>2</a:t>
            </a:r>
            <a:r>
              <a:rPr lang="ru-RU" i="1" dirty="0" smtClean="0">
                <a:solidFill>
                  <a:srgbClr val="990000"/>
                </a:solidFill>
              </a:rPr>
              <a:t>(2</a:t>
            </a:r>
            <a:r>
              <a:rPr lang="fr-FR" i="1" dirty="0" smtClean="0">
                <a:solidFill>
                  <a:srgbClr val="990000"/>
                </a:solidFill>
                <a:latin typeface="Symbol" pitchFamily="18" charset="2"/>
              </a:rPr>
              <a:t>q</a:t>
            </a:r>
            <a:r>
              <a:rPr lang="ru-RU" i="1" dirty="0" smtClean="0">
                <a:solidFill>
                  <a:srgbClr val="990000"/>
                </a:solidFill>
              </a:rPr>
              <a:t>)</a:t>
            </a:r>
            <a:r>
              <a:rPr lang="ru-RU" dirty="0">
                <a:solidFill>
                  <a:srgbClr val="990000"/>
                </a:solidFill>
              </a:rPr>
              <a:t>≥ </a:t>
            </a:r>
            <a:r>
              <a:rPr lang="ru-RU" dirty="0" smtClean="0">
                <a:solidFill>
                  <a:srgbClr val="990000"/>
                </a:solidFill>
              </a:rPr>
              <a:t>0.01</a:t>
            </a:r>
            <a:endParaRPr lang="en-US" dirty="0"/>
          </a:p>
          <a:p>
            <a:endParaRPr lang="fr-FR" dirty="0"/>
          </a:p>
        </p:txBody>
      </p:sp>
      <p:pic>
        <p:nvPicPr>
          <p:cNvPr id="9" name="Picture 6" descr="za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227" y="1305057"/>
            <a:ext cx="2896823" cy="2154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e 10"/>
          <p:cNvGrpSpPr/>
          <p:nvPr/>
        </p:nvGrpSpPr>
        <p:grpSpPr>
          <a:xfrm>
            <a:off x="3203302" y="3861048"/>
            <a:ext cx="2736850" cy="1958975"/>
            <a:chOff x="179388" y="836613"/>
            <a:chExt cx="2736850" cy="1958975"/>
          </a:xfrm>
        </p:grpSpPr>
        <p:pic>
          <p:nvPicPr>
            <p:cNvPr id="12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908050"/>
              <a:ext cx="2736850" cy="1887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" name="Text Box 20"/>
            <p:cNvSpPr txBox="1">
              <a:spLocks noChangeArrowheads="1"/>
            </p:cNvSpPr>
            <p:nvPr/>
          </p:nvSpPr>
          <p:spPr bwMode="auto">
            <a:xfrm>
              <a:off x="971550" y="1916113"/>
              <a:ext cx="1728788" cy="336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1600"/>
                <a:t>  </a:t>
              </a:r>
              <a:r>
                <a:rPr lang="en-US" sz="1400">
                  <a:solidFill>
                    <a:schemeClr val="bg1"/>
                  </a:solidFill>
                </a:rPr>
                <a:t>LAB+PPO+Gd</a:t>
              </a:r>
              <a:endParaRPr lang="ru-RU" sz="1400">
                <a:solidFill>
                  <a:schemeClr val="bg1"/>
                </a:solidFill>
              </a:endParaRPr>
            </a:p>
          </p:txBody>
        </p:sp>
        <p:sp>
          <p:nvSpPr>
            <p:cNvPr id="14" name="Text Box 22"/>
            <p:cNvSpPr txBox="1">
              <a:spLocks noChangeArrowheads="1"/>
            </p:cNvSpPr>
            <p:nvPr/>
          </p:nvSpPr>
          <p:spPr bwMode="auto">
            <a:xfrm>
              <a:off x="684213" y="1125538"/>
              <a:ext cx="1385887" cy="5048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75000"/>
                </a:lnSpc>
              </a:pPr>
              <a:r>
                <a:rPr lang="en-US" sz="2000" dirty="0">
                  <a:solidFill>
                    <a:srgbClr val="000000"/>
                  </a:solidFill>
                </a:rPr>
                <a:t>    </a:t>
              </a:r>
              <a:r>
                <a:rPr lang="ru-RU" sz="1600" dirty="0">
                  <a:solidFill>
                    <a:srgbClr val="000000"/>
                  </a:solidFill>
                </a:rPr>
                <a:t>15 </a:t>
              </a:r>
              <a:r>
                <a:rPr lang="en-US" sz="1600" dirty="0">
                  <a:solidFill>
                    <a:srgbClr val="000000"/>
                  </a:solidFill>
                </a:rPr>
                <a:t>cm</a:t>
              </a:r>
              <a:endParaRPr lang="ru-RU" sz="1600" dirty="0">
                <a:solidFill>
                  <a:srgbClr val="000000"/>
                </a:solidFill>
              </a:endParaRPr>
            </a:p>
            <a:p>
              <a:pPr>
                <a:lnSpc>
                  <a:spcPct val="75000"/>
                </a:lnSpc>
              </a:pPr>
              <a:r>
                <a:rPr lang="en-US" sz="1600" dirty="0">
                  <a:solidFill>
                    <a:srgbClr val="000000"/>
                  </a:solidFill>
                </a:rPr>
                <a:t>Veto+anti511</a:t>
              </a:r>
              <a:endParaRPr lang="ru-RU" sz="1600" dirty="0">
                <a:solidFill>
                  <a:srgbClr val="000000"/>
                </a:solidFill>
              </a:endParaRPr>
            </a:p>
          </p:txBody>
        </p:sp>
        <p:sp>
          <p:nvSpPr>
            <p:cNvPr id="15" name="Text Box 23"/>
            <p:cNvSpPr txBox="1">
              <a:spLocks noChangeArrowheads="1"/>
            </p:cNvSpPr>
            <p:nvPr/>
          </p:nvSpPr>
          <p:spPr bwMode="auto">
            <a:xfrm>
              <a:off x="179388" y="836613"/>
              <a:ext cx="1100137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400"/>
                <a:t>64 6” PMTs</a:t>
              </a:r>
              <a:endParaRPr lang="ru-RU" sz="1400"/>
            </a:p>
          </p:txBody>
        </p:sp>
        <p:sp>
          <p:nvSpPr>
            <p:cNvPr id="16" name="Line 24"/>
            <p:cNvSpPr>
              <a:spLocks noChangeShapeType="1"/>
            </p:cNvSpPr>
            <p:nvPr/>
          </p:nvSpPr>
          <p:spPr bwMode="auto">
            <a:xfrm flipH="1">
              <a:off x="250825" y="1125538"/>
              <a:ext cx="0" cy="2873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7" name="Groupe 16"/>
          <p:cNvGrpSpPr/>
          <p:nvPr/>
        </p:nvGrpSpPr>
        <p:grpSpPr>
          <a:xfrm>
            <a:off x="2662535" y="1389857"/>
            <a:ext cx="3349625" cy="2376488"/>
            <a:chOff x="5508625" y="4076700"/>
            <a:chExt cx="3349625" cy="2376488"/>
          </a:xfrm>
        </p:grpSpPr>
        <p:pic>
          <p:nvPicPr>
            <p:cNvPr id="18" name="Picture 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08625" y="4076700"/>
              <a:ext cx="3349625" cy="23764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" name="Rectangle 16"/>
            <p:cNvSpPr>
              <a:spLocks noChangeArrowheads="1"/>
            </p:cNvSpPr>
            <p:nvPr/>
          </p:nvSpPr>
          <p:spPr bwMode="auto">
            <a:xfrm>
              <a:off x="7667625" y="5300663"/>
              <a:ext cx="288925" cy="144462"/>
            </a:xfrm>
            <a:prstGeom prst="rect">
              <a:avLst/>
            </a:prstGeom>
            <a:solidFill>
              <a:schemeClr val="accent1"/>
            </a:solidFill>
            <a:ln w="254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0" name="Groupe 19"/>
          <p:cNvGrpSpPr/>
          <p:nvPr/>
        </p:nvGrpSpPr>
        <p:grpSpPr>
          <a:xfrm>
            <a:off x="6243513" y="3468588"/>
            <a:ext cx="2720975" cy="2552700"/>
            <a:chOff x="3559522" y="3457575"/>
            <a:chExt cx="2720975" cy="2552700"/>
          </a:xfrm>
        </p:grpSpPr>
        <p:graphicFrame>
          <p:nvGraphicFramePr>
            <p:cNvPr id="21" name="Object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56670182"/>
                </p:ext>
              </p:extLst>
            </p:nvPr>
          </p:nvGraphicFramePr>
          <p:xfrm>
            <a:off x="3559522" y="3457575"/>
            <a:ext cx="2720975" cy="25527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6" name="Graph" r:id="rId7" imgW="4092840" imgH="2872080" progId="Origin50.Graph">
                    <p:embed/>
                  </p:oleObj>
                </mc:Choice>
                <mc:Fallback>
                  <p:oleObj name="Graph" r:id="rId7" imgW="4092840" imgH="2872080" progId="Origin50.Graph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5278" t="3760" r="11435" b="7521"/>
                        <a:stretch>
                          <a:fillRect/>
                        </a:stretch>
                      </p:blipFill>
                      <p:spPr bwMode="auto">
                        <a:xfrm>
                          <a:off x="3559522" y="3457575"/>
                          <a:ext cx="2720975" cy="25527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8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" name="Oval 27"/>
            <p:cNvSpPr>
              <a:spLocks noChangeArrowheads="1"/>
            </p:cNvSpPr>
            <p:nvPr/>
          </p:nvSpPr>
          <p:spPr bwMode="auto">
            <a:xfrm>
              <a:off x="4439252" y="4178597"/>
              <a:ext cx="720725" cy="288925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cxnSp>
        <p:nvCxnSpPr>
          <p:cNvPr id="25" name="Connecteur droit avec flèche 24"/>
          <p:cNvCxnSpPr>
            <a:stCxn id="12" idx="0"/>
            <a:endCxn id="19" idx="2"/>
          </p:cNvCxnSpPr>
          <p:nvPr/>
        </p:nvCxnSpPr>
        <p:spPr>
          <a:xfrm flipV="1">
            <a:off x="4571727" y="2758282"/>
            <a:ext cx="394271" cy="1174203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space réservé du contenu 2"/>
          <p:cNvSpPr txBox="1">
            <a:spLocks/>
          </p:cNvSpPr>
          <p:nvPr/>
        </p:nvSpPr>
        <p:spPr bwMode="auto">
          <a:xfrm>
            <a:off x="0" y="5861395"/>
            <a:ext cx="8610318" cy="67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aseline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70000"/>
              </a:lnSpc>
            </a:pPr>
            <a:r>
              <a:rPr lang="en-US" dirty="0">
                <a:solidFill>
                  <a:srgbClr val="FF0000"/>
                </a:solidFill>
              </a:rPr>
              <a:t>Energy and spatial </a:t>
            </a:r>
            <a:r>
              <a:rPr lang="en-US" dirty="0" smtClean="0">
                <a:solidFill>
                  <a:srgbClr val="FF0000"/>
                </a:solidFill>
              </a:rPr>
              <a:t>resolution</a:t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should allow </a:t>
            </a:r>
            <a:r>
              <a:rPr lang="en-US" dirty="0" smtClean="0">
                <a:solidFill>
                  <a:srgbClr val="FF0000"/>
                </a:solidFill>
              </a:rPr>
              <a:t>to </a:t>
            </a:r>
            <a:r>
              <a:rPr lang="en-US" dirty="0">
                <a:solidFill>
                  <a:srgbClr val="FF0000"/>
                </a:solidFill>
              </a:rPr>
              <a:t>observe the oscillation curves for different E</a:t>
            </a:r>
            <a:r>
              <a:rPr lang="el-GR" baseline="-25000" dirty="0">
                <a:solidFill>
                  <a:srgbClr val="FF0000"/>
                </a:solidFill>
              </a:rPr>
              <a:t>ν</a:t>
            </a:r>
            <a:r>
              <a:rPr lang="en-US" dirty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  <a:p>
            <a:endParaRPr lang="fr-FR" dirty="0"/>
          </a:p>
        </p:txBody>
      </p:sp>
      <p:sp>
        <p:nvSpPr>
          <p:cNvPr id="24" name="ZoneTexte 23"/>
          <p:cNvSpPr txBox="1"/>
          <p:nvPr/>
        </p:nvSpPr>
        <p:spPr>
          <a:xfrm>
            <a:off x="6597225" y="503675"/>
            <a:ext cx="1884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 smtClean="0">
                <a:solidFill>
                  <a:srgbClr val="0070C0"/>
                </a:solidFill>
              </a:rPr>
              <a:t>Contact: A. </a:t>
            </a:r>
            <a:r>
              <a:rPr lang="fr-FR" sz="1400" i="1" dirty="0" err="1" smtClean="0">
                <a:solidFill>
                  <a:srgbClr val="0070C0"/>
                </a:solidFill>
              </a:rPr>
              <a:t>Derbin</a:t>
            </a:r>
            <a:endParaRPr lang="fr-FR" sz="14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48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Conclusions</a:t>
            </a:r>
            <a:endParaRPr lang="fr-F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521551" y="1326545"/>
                <a:ext cx="8585938" cy="5657850"/>
              </a:xfrm>
            </p:spPr>
            <p:txBody>
              <a:bodyPr/>
              <a:lstStyle/>
              <a:p>
                <a:r>
                  <a:rPr lang="fr-FR" dirty="0" err="1" smtClean="0"/>
                  <a:t>Community</a:t>
                </a:r>
                <a:r>
                  <a:rPr lang="fr-FR" dirty="0" smtClean="0"/>
                  <a:t> </a:t>
                </a:r>
                <a:r>
                  <a:rPr lang="fr-FR" dirty="0" err="1" smtClean="0"/>
                  <a:t>moving</a:t>
                </a:r>
                <a:r>
                  <a:rPr lang="fr-FR" dirty="0" smtClean="0"/>
                  <a:t> </a:t>
                </a:r>
                <a:r>
                  <a:rPr lang="fr-FR" dirty="0" err="1" smtClean="0"/>
                  <a:t>forward</a:t>
                </a:r>
                <a:r>
                  <a:rPr lang="fr-FR" dirty="0" smtClean="0"/>
                  <a:t> to test the light </a:t>
                </a:r>
                <a:r>
                  <a:rPr lang="fr-FR" dirty="0" err="1" smtClean="0"/>
                  <a:t>sterile</a:t>
                </a:r>
                <a:r>
                  <a:rPr lang="fr-FR" dirty="0" smtClean="0"/>
                  <a:t> neutrino </a:t>
                </a:r>
                <a:r>
                  <a:rPr lang="fr-FR" dirty="0" err="1" smtClean="0"/>
                  <a:t>hypothesis</a:t>
                </a:r>
                <a:r>
                  <a:rPr lang="fr-FR" dirty="0" smtClean="0"/>
                  <a:t>: </a:t>
                </a:r>
                <a:r>
                  <a:rPr lang="fr-FR" dirty="0" smtClean="0"/>
                  <a:t>white </a:t>
                </a:r>
                <a:r>
                  <a:rPr lang="fr-FR" dirty="0" err="1" smtClean="0"/>
                  <a:t>paper</a:t>
                </a:r>
                <a:r>
                  <a:rPr lang="fr-FR" dirty="0" smtClean="0"/>
                  <a:t> </a:t>
                </a:r>
                <a:r>
                  <a:rPr lang="fr-FR" sz="1600" b="1" dirty="0"/>
                  <a:t>http://cnp.phys.vt.edu/white_paper</a:t>
                </a:r>
                <a:r>
                  <a:rPr lang="fr-FR" sz="1600" b="1" dirty="0" smtClean="0"/>
                  <a:t>/ or </a:t>
                </a:r>
                <a:r>
                  <a:rPr lang="fr-FR" sz="1600" b="1" dirty="0" smtClean="0"/>
                  <a:t>arxiv</a:t>
                </a:r>
                <a:r>
                  <a:rPr lang="fr-FR" sz="1600" b="1" dirty="0" smtClean="0"/>
                  <a:t>:1204.5379</a:t>
                </a:r>
                <a:endParaRPr lang="fr-FR" sz="1600" b="1" dirty="0" smtClean="0"/>
              </a:p>
              <a:p>
                <a:endParaRPr lang="fr-FR" dirty="0" smtClean="0"/>
              </a:p>
              <a:p>
                <a:r>
                  <a:rPr lang="fr-FR" dirty="0" err="1" smtClean="0"/>
                  <a:t>Current</a:t>
                </a:r>
                <a:r>
                  <a:rPr lang="fr-FR" dirty="0" smtClean="0"/>
                  <a:t> </a:t>
                </a:r>
                <a:r>
                  <a:rPr lang="fr-FR" dirty="0" err="1" smtClean="0"/>
                  <a:t>experiments</a:t>
                </a:r>
                <a:r>
                  <a:rPr lang="fr-FR" dirty="0" smtClean="0"/>
                  <a:t> </a:t>
                </a:r>
                <a:r>
                  <a:rPr lang="fr-FR" dirty="0" err="1" smtClean="0"/>
                  <a:t>mainly</a:t>
                </a:r>
                <a:r>
                  <a:rPr lang="fr-FR" dirty="0" smtClean="0"/>
                  <a:t> </a:t>
                </a:r>
                <a:r>
                  <a:rPr lang="fr-FR" dirty="0" err="1" smtClean="0"/>
                  <a:t>designed</a:t>
                </a:r>
                <a:r>
                  <a:rPr lang="fr-FR" dirty="0" smtClean="0"/>
                  <a:t> for </a:t>
                </a:r>
                <a:r>
                  <a:rPr lang="fr-FR" dirty="0" err="1" smtClean="0"/>
                  <a:t>non-proliferation</a:t>
                </a:r>
                <a:endParaRPr lang="fr-FR" dirty="0"/>
              </a:p>
              <a:p>
                <a:pPr lvl="1"/>
                <a:r>
                  <a:rPr lang="fr-FR" dirty="0" err="1" smtClean="0"/>
                  <a:t>Nucifer</a:t>
                </a:r>
                <a:r>
                  <a:rPr lang="fr-FR" dirty="0" smtClean="0"/>
                  <a:t>, DANSS</a:t>
                </a:r>
              </a:p>
              <a:p>
                <a:r>
                  <a:rPr lang="fr-FR" dirty="0" smtClean="0"/>
                  <a:t>New </a:t>
                </a:r>
                <a:r>
                  <a:rPr lang="fr-FR" dirty="0" err="1" smtClean="0"/>
                  <a:t>generation</a:t>
                </a:r>
                <a:r>
                  <a:rPr lang="fr-FR" dirty="0" smtClean="0"/>
                  <a:t> of </a:t>
                </a:r>
                <a:r>
                  <a:rPr lang="fr-FR" dirty="0" err="1" smtClean="0"/>
                  <a:t>dedicated</a:t>
                </a:r>
                <a:r>
                  <a:rPr lang="fr-FR" dirty="0" smtClean="0"/>
                  <a:t> </a:t>
                </a:r>
                <a:r>
                  <a:rPr lang="fr-FR" dirty="0" err="1" smtClean="0"/>
                  <a:t>experiment</a:t>
                </a:r>
                <a:r>
                  <a:rPr lang="fr-FR" dirty="0" smtClean="0"/>
                  <a:t> (time </a:t>
                </a:r>
                <a:r>
                  <a:rPr lang="fr-FR" dirty="0" err="1" smtClean="0"/>
                  <a:t>scale</a:t>
                </a:r>
                <a:r>
                  <a:rPr lang="fr-FR" dirty="0" smtClean="0"/>
                  <a:t>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/>
                        <a:ea typeface="Cambria Math"/>
                      </a:rPr>
                      <m:t>~</m:t>
                    </m:r>
                  </m:oMath>
                </a14:m>
                <a:r>
                  <a:rPr lang="fr-FR" dirty="0" smtClean="0"/>
                  <a:t>5 </a:t>
                </a:r>
                <a:r>
                  <a:rPr lang="fr-FR" dirty="0" err="1" smtClean="0"/>
                  <a:t>years</a:t>
                </a:r>
                <a:r>
                  <a:rPr lang="fr-FR" dirty="0" smtClean="0"/>
                  <a:t>)</a:t>
                </a:r>
              </a:p>
              <a:p>
                <a:pPr lvl="1"/>
                <a:r>
                  <a:rPr lang="fr-FR" dirty="0" err="1" smtClean="0"/>
                  <a:t>Search</a:t>
                </a:r>
                <a:r>
                  <a:rPr lang="fr-FR" dirty="0" smtClean="0"/>
                  <a:t> for </a:t>
                </a:r>
                <a:r>
                  <a:rPr lang="fr-FR" dirty="0" err="1" smtClean="0"/>
                  <a:t>norm</a:t>
                </a:r>
                <a:r>
                  <a:rPr lang="fr-FR" dirty="0" smtClean="0"/>
                  <a:t> free signature </a:t>
                </a:r>
                <a:r>
                  <a:rPr lang="fr-FR" dirty="0" err="1" smtClean="0"/>
                  <a:t>with</a:t>
                </a:r>
                <a:r>
                  <a:rPr lang="fr-FR" dirty="0" smtClean="0"/>
                  <a:t> L/E oscillation</a:t>
                </a:r>
              </a:p>
              <a:p>
                <a:pPr lvl="1"/>
                <a:r>
                  <a:rPr lang="fr-FR" dirty="0" err="1" smtClean="0"/>
                  <a:t>Segmented</a:t>
                </a:r>
                <a:r>
                  <a:rPr lang="fr-FR" dirty="0" smtClean="0"/>
                  <a:t> or vertex </a:t>
                </a:r>
                <a:r>
                  <a:rPr lang="fr-FR" dirty="0" err="1" smtClean="0"/>
                  <a:t>reconstructing</a:t>
                </a:r>
                <a:r>
                  <a:rPr lang="fr-FR" dirty="0" smtClean="0"/>
                  <a:t> detectors, high </a:t>
                </a:r>
                <a:r>
                  <a:rPr lang="fr-FR" dirty="0" err="1" smtClean="0"/>
                  <a:t>efficiency</a:t>
                </a:r>
                <a:r>
                  <a:rPr lang="fr-FR" dirty="0" smtClean="0"/>
                  <a:t>…</a:t>
                </a:r>
              </a:p>
              <a:p>
                <a:pPr lvl="4"/>
                <a:endParaRPr lang="fr-FR" dirty="0" smtClean="0"/>
              </a:p>
              <a:p>
                <a:r>
                  <a:rPr lang="fr-FR" dirty="0" err="1" smtClean="0"/>
                  <a:t>Others</a:t>
                </a:r>
                <a:r>
                  <a:rPr lang="fr-FR" dirty="0" smtClean="0"/>
                  <a:t> </a:t>
                </a:r>
                <a:r>
                  <a:rPr lang="fr-FR" dirty="0" err="1" smtClean="0"/>
                  <a:t>studied</a:t>
                </a:r>
                <a:r>
                  <a:rPr lang="fr-FR" dirty="0" smtClean="0"/>
                  <a:t> neutrino </a:t>
                </a:r>
                <a:r>
                  <a:rPr lang="fr-FR" dirty="0" err="1" smtClean="0"/>
                  <a:t>project</a:t>
                </a:r>
                <a:endParaRPr lang="fr-FR" dirty="0" smtClean="0"/>
              </a:p>
              <a:p>
                <a:pPr lvl="1"/>
                <a:r>
                  <a:rPr lang="fr-FR" dirty="0" smtClean="0"/>
                  <a:t>Beta </a:t>
                </a:r>
                <a:r>
                  <a:rPr lang="fr-FR" dirty="0" err="1" smtClean="0"/>
                  <a:t>decay</a:t>
                </a:r>
                <a:r>
                  <a:rPr lang="fr-FR" dirty="0" smtClean="0"/>
                  <a:t> sources, </a:t>
                </a:r>
                <a:r>
                  <a:rPr lang="fr-FR" dirty="0" err="1" smtClean="0"/>
                  <a:t>accelerators</a:t>
                </a:r>
                <a:r>
                  <a:rPr lang="fr-FR" dirty="0" smtClean="0"/>
                  <a:t>, </a:t>
                </a:r>
                <a:r>
                  <a:rPr lang="fr-FR" dirty="0" err="1" smtClean="0"/>
                  <a:t>decay</a:t>
                </a:r>
                <a:r>
                  <a:rPr lang="fr-FR" dirty="0" smtClean="0"/>
                  <a:t> </a:t>
                </a:r>
                <a:r>
                  <a:rPr lang="fr-FR" dirty="0" err="1" smtClean="0"/>
                  <a:t>at</a:t>
                </a:r>
                <a:r>
                  <a:rPr lang="fr-FR" dirty="0" smtClean="0"/>
                  <a:t> </a:t>
                </a:r>
                <a:r>
                  <a:rPr lang="fr-FR" dirty="0" err="1" smtClean="0"/>
                  <a:t>rest</a:t>
                </a:r>
                <a:r>
                  <a:rPr lang="fr-FR" dirty="0" smtClean="0"/>
                  <a:t>…</a:t>
                </a:r>
                <a:endParaRPr lang="fr-FR" dirty="0"/>
              </a:p>
            </p:txBody>
          </p:sp>
        </mc:Choice>
        <mc:Fallback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21551" y="1326545"/>
                <a:ext cx="8585938" cy="5657850"/>
              </a:xfrm>
              <a:blipFill rotWithShape="1">
                <a:blip r:embed="rId2"/>
                <a:stretch>
                  <a:fillRect l="-1136" t="-97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09/15/2012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01A193-C9C4-4E22-BE40-75BD37C004DC}" type="slidenum">
              <a:rPr lang="fr-FR" smtClean="0"/>
              <a:pPr>
                <a:defRPr/>
              </a:pPr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4606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fr-FR" dirty="0" smtClean="0"/>
              <a:t>Back-up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09/15/2012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7E0AC7-41CB-421A-B4D3-75471AFE0FDB}" type="slidenum">
              <a:rPr lang="fr-FR" smtClean="0"/>
              <a:pPr>
                <a:defRPr/>
              </a:pPr>
              <a:t>22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- Jonathan Gaffiot - </a:t>
            </a:r>
            <a:r>
              <a:rPr lang="en-US" i="1" smtClean="0"/>
              <a:t>Reactor experiments to test sterile nu's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7360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Shape only data</a:t>
            </a:r>
            <a:endParaRPr lang="en-US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09/15/2012</a:t>
            </a: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69E58-505F-E747-B709-81060885154F}" type="slidenum">
              <a:rPr lang="en-US" smtClean="0"/>
              <a:t>23</a:t>
            </a:fld>
            <a:endParaRPr lang="en-US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7964" y="1308830"/>
            <a:ext cx="6704396" cy="2233386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476545" y="908720"/>
            <a:ext cx="71829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smtClean="0"/>
              <a:t>Bugey3 comparison 40m/15m:</a:t>
            </a:r>
            <a:endParaRPr lang="en-US" sz="2000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2100" y="3693179"/>
            <a:ext cx="2340260" cy="2805894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436529" y="4171443"/>
            <a:ext cx="53723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smtClean="0"/>
              <a:t>ILL pattern (not statistically significant)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5652120" y="2423935"/>
            <a:ext cx="1419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Bugey</a:t>
            </a:r>
            <a:r>
              <a:rPr lang="en-US" dirty="0" smtClean="0"/>
              <a:t> (1995)</a:t>
            </a:r>
            <a:endParaRPr lang="en-US" dirty="0"/>
          </a:p>
        </p:txBody>
      </p:sp>
      <p:sp>
        <p:nvSpPr>
          <p:cNvPr id="15" name="ZoneTexte 14"/>
          <p:cNvSpPr txBox="1"/>
          <p:nvPr/>
        </p:nvSpPr>
        <p:spPr>
          <a:xfrm>
            <a:off x="2546775" y="5904275"/>
            <a:ext cx="2765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ILL (1981 – reanalysis 1995)</a:t>
            </a:r>
            <a:endParaRPr lang="en-US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4575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Nucifer remplssage04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056" y="4245155"/>
            <a:ext cx="2909158" cy="1876742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171728" y="10055"/>
            <a:ext cx="3405717" cy="763650"/>
          </a:xfrm>
        </p:spPr>
        <p:txBody>
          <a:bodyPr>
            <a:normAutofit/>
          </a:bodyPr>
          <a:lstStyle/>
          <a:p>
            <a:r>
              <a:rPr lang="en-US" dirty="0" smtClean="0"/>
              <a:t>Nucifer  </a:t>
            </a:r>
            <a:r>
              <a:rPr lang="en-US" dirty="0" err="1" smtClean="0"/>
              <a:t>Intallation</a:t>
            </a:r>
            <a:endParaRPr lang="en-US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09/15/2012</a:t>
            </a: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69E58-505F-E747-B709-81060885154F}" type="slidenum">
              <a:rPr lang="en-US" smtClean="0"/>
              <a:t>24</a:t>
            </a:fld>
            <a:endParaRPr lang="en-US"/>
          </a:p>
        </p:txBody>
      </p:sp>
      <p:pic>
        <p:nvPicPr>
          <p:cNvPr id="7" name="Image 6" descr="IMG_7452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5269" y="194990"/>
            <a:ext cx="2451806" cy="1838855"/>
          </a:xfrm>
          <a:prstGeom prst="rect">
            <a:avLst/>
          </a:prstGeom>
        </p:spPr>
      </p:pic>
      <p:pic>
        <p:nvPicPr>
          <p:cNvPr id="10" name="Image 9" descr="IMG_7513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9210" y="3767670"/>
            <a:ext cx="2413000" cy="1809750"/>
          </a:xfrm>
          <a:prstGeom prst="rect">
            <a:avLst/>
          </a:prstGeom>
        </p:spPr>
      </p:pic>
      <p:pic>
        <p:nvPicPr>
          <p:cNvPr id="13" name="Image 12" descr="IMG_9210.JPG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5107" y="4283734"/>
            <a:ext cx="2191597" cy="1967281"/>
          </a:xfrm>
          <a:prstGeom prst="rect">
            <a:avLst/>
          </a:prstGeom>
        </p:spPr>
      </p:pic>
      <p:pic>
        <p:nvPicPr>
          <p:cNvPr id="14" name="Image 13" descr="IMG_7505.jp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1464" y="1471181"/>
            <a:ext cx="2364572" cy="1773429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 rot="21139233">
            <a:off x="8042448" y="1768620"/>
            <a:ext cx="877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FFFFFF"/>
                </a:solidFill>
              </a:rPr>
              <a:t>Lead shielding</a:t>
            </a:r>
            <a:endParaRPr lang="en-US" sz="1200" b="1" dirty="0">
              <a:solidFill>
                <a:srgbClr val="FFFFFF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 rot="21371298">
            <a:off x="6807942" y="4600649"/>
            <a:ext cx="877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CH2 shielding</a:t>
            </a:r>
            <a:endParaRPr lang="en-US" sz="1200" b="1" dirty="0"/>
          </a:p>
        </p:txBody>
      </p:sp>
      <p:sp>
        <p:nvSpPr>
          <p:cNvPr id="19" name="ZoneTexte 18"/>
          <p:cNvSpPr txBox="1"/>
          <p:nvPr/>
        </p:nvSpPr>
        <p:spPr>
          <a:xfrm>
            <a:off x="4935614" y="5923364"/>
            <a:ext cx="99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FFFFFF"/>
                </a:solidFill>
              </a:rPr>
              <a:t>Muon veto</a:t>
            </a:r>
            <a:endParaRPr lang="en-US" sz="1200" b="1" dirty="0">
              <a:solidFill>
                <a:srgbClr val="FFFFFF"/>
              </a:solidFill>
            </a:endParaRPr>
          </a:p>
        </p:txBody>
      </p:sp>
      <p:pic>
        <p:nvPicPr>
          <p:cNvPr id="20" name="Image 19" descr="IMG_7392.jp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021447"/>
            <a:ext cx="2008187" cy="2677583"/>
          </a:xfrm>
          <a:prstGeom prst="rect">
            <a:avLst/>
          </a:prstGeom>
        </p:spPr>
      </p:pic>
      <p:sp>
        <p:nvSpPr>
          <p:cNvPr id="16" name="ZoneTexte 15"/>
          <p:cNvSpPr txBox="1"/>
          <p:nvPr/>
        </p:nvSpPr>
        <p:spPr>
          <a:xfrm rot="491462">
            <a:off x="1584745" y="1758762"/>
            <a:ext cx="9427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Lead front wall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4121950" y="1547443"/>
            <a:ext cx="9427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Shielding support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268250" y="5772995"/>
            <a:ext cx="9176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Filling</a:t>
            </a:r>
            <a:endParaRPr lang="en-US" sz="1400" b="1" dirty="0"/>
          </a:p>
        </p:txBody>
      </p:sp>
      <p:pic>
        <p:nvPicPr>
          <p:cNvPr id="9218" name="Picture 2" descr="\\Dapdc5\jgaffiot\Desktop\Nucifer\Tof'\Nucifer_commented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693" y="2206463"/>
            <a:ext cx="3058492" cy="189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 44" descr="AA044539.png"/>
          <p:cNvPicPr>
            <a:picLocks noChangeAspect="1"/>
          </p:cNvPicPr>
          <p:nvPr/>
        </p:nvPicPr>
        <p:blipFill>
          <a:blip r:embed="rId9" cstate="screen">
            <a:lum bright="-86000" contrast="4000"/>
            <a:alphaModFix amt="5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2596371" y="2978950"/>
            <a:ext cx="625479" cy="1007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864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Photoelectron</a:t>
            </a:r>
            <a:r>
              <a:rPr lang="fr-FR" dirty="0" smtClean="0"/>
              <a:t> calibration</a:t>
            </a:r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idx="1"/>
          </p:nvPr>
        </p:nvSpPr>
        <p:spPr>
          <a:xfrm>
            <a:off x="4738173" y="923648"/>
            <a:ext cx="4370903" cy="2460901"/>
          </a:xfrm>
        </p:spPr>
        <p:txBody>
          <a:bodyPr/>
          <a:lstStyle/>
          <a:p>
            <a:r>
              <a:rPr lang="fr-FR" dirty="0" smtClean="0"/>
              <a:t>LED + </a:t>
            </a:r>
            <a:r>
              <a:rPr lang="fr-FR" dirty="0" err="1" smtClean="0"/>
              <a:t>fiber</a:t>
            </a:r>
            <a:r>
              <a:rPr lang="fr-FR" dirty="0" smtClean="0"/>
              <a:t> + diffuser</a:t>
            </a:r>
            <a:br>
              <a:rPr lang="fr-FR" dirty="0" smtClean="0"/>
            </a:br>
            <a:r>
              <a:rPr lang="en-US" dirty="0" smtClean="0">
                <a:sym typeface="Wingdings"/>
              </a:rPr>
              <a:t> single photoelectron signal</a:t>
            </a:r>
          </a:p>
          <a:p>
            <a:r>
              <a:rPr lang="en-US" dirty="0" smtClean="0">
                <a:sym typeface="Wingdings"/>
              </a:rPr>
              <a:t>Automatic fit of </a:t>
            </a:r>
            <a:r>
              <a:rPr lang="en-US" dirty="0" err="1" smtClean="0">
                <a:sym typeface="Wingdings"/>
              </a:rPr>
              <a:t>spe</a:t>
            </a:r>
            <a:r>
              <a:rPr lang="en-US" dirty="0" smtClean="0">
                <a:sym typeface="Wingdings"/>
              </a:rPr>
              <a:t> (16 </a:t>
            </a:r>
            <a:r>
              <a:rPr lang="en-US" dirty="0" err="1" smtClean="0">
                <a:sym typeface="Wingdings"/>
              </a:rPr>
              <a:t>ch</a:t>
            </a:r>
            <a:r>
              <a:rPr lang="en-US" dirty="0" smtClean="0">
                <a:sym typeface="Wingdings"/>
              </a:rPr>
              <a:t>)</a:t>
            </a:r>
            <a:r>
              <a:rPr lang="fr-FR" dirty="0">
                <a:sym typeface="Wingdings"/>
              </a:rPr>
              <a:t/>
            </a:r>
            <a:br>
              <a:rPr lang="fr-FR" dirty="0">
                <a:sym typeface="Wingdings"/>
              </a:rPr>
            </a:br>
            <a:r>
              <a:rPr lang="en-US" dirty="0" smtClean="0">
                <a:sym typeface="Wingdings"/>
              </a:rPr>
              <a:t> pedestal + gain</a:t>
            </a:r>
          </a:p>
          <a:p>
            <a:r>
              <a:rPr lang="en-US" dirty="0" smtClean="0">
                <a:sym typeface="Wingdings"/>
              </a:rPr>
              <a:t>Others LED for stability, linearity</a:t>
            </a:r>
            <a:endParaRPr lang="en-US" dirty="0">
              <a:sym typeface="Wingdings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09/15/2012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01A193-C9C4-4E22-BE40-75BD37C004DC}" type="slidenum">
              <a:rPr lang="fr-FR" smtClean="0"/>
              <a:pPr>
                <a:defRPr/>
              </a:pPr>
              <a:t>25</a:t>
            </a:fld>
            <a:endParaRPr lang="fr-FR"/>
          </a:p>
        </p:txBody>
      </p:sp>
      <p:pic>
        <p:nvPicPr>
          <p:cNvPr id="7" name="Picture 2" descr="\\Dapnia\data\manip\Nucifer\Figures\TheseJG\Carac_stability_2000-66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197" y="3384551"/>
            <a:ext cx="5892803" cy="3170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Obje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3422716"/>
              </p:ext>
            </p:extLst>
          </p:nvPr>
        </p:nvGraphicFramePr>
        <p:xfrm>
          <a:off x="206515" y="923649"/>
          <a:ext cx="4195763" cy="2463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2" name="Acrobat Document" r:id="rId4" imgW="5979960" imgH="3511800" progId="AcroExch.Document.7">
                  <p:embed/>
                </p:oleObj>
              </mc:Choice>
              <mc:Fallback>
                <p:oleObj name="Acrobat Document" r:id="rId4" imgW="5979960" imgH="3511800" progId="AcroExch.Document.7">
                  <p:embed/>
                  <p:pic>
                    <p:nvPicPr>
                      <p:cNvPr id="0" name="Obje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515" y="923649"/>
                        <a:ext cx="4195763" cy="2463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Espace réservé du contenu 8"/>
          <p:cNvSpPr txBox="1">
            <a:spLocks/>
          </p:cNvSpPr>
          <p:nvPr/>
        </p:nvSpPr>
        <p:spPr bwMode="auto">
          <a:xfrm>
            <a:off x="211482" y="3536949"/>
            <a:ext cx="2965364" cy="2727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aseline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dirty="0" smtClean="0">
                <a:sym typeface="Wingdings"/>
              </a:rPr>
              <a:t>Pedestal +- 0.5%</a:t>
            </a:r>
          </a:p>
          <a:p>
            <a:r>
              <a:rPr lang="en-US" dirty="0" smtClean="0">
                <a:sym typeface="Wingdings"/>
              </a:rPr>
              <a:t>Gain +- 2.5 %</a:t>
            </a:r>
          </a:p>
          <a:p>
            <a:r>
              <a:rPr lang="en-US" dirty="0" smtClean="0">
                <a:sym typeface="Wingdings"/>
              </a:rPr>
              <a:t>Measured each run or 10 runs (need statistic)</a:t>
            </a:r>
            <a:endParaRPr lang="en-US" dirty="0"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1769596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Sources simulation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09/15/2012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01A193-C9C4-4E22-BE40-75BD37C004DC}" type="slidenum">
              <a:rPr lang="fr-FR" smtClean="0"/>
              <a:pPr>
                <a:defRPr/>
              </a:pPr>
              <a:t>26</a:t>
            </a:fld>
            <a:endParaRPr lang="fr-FR"/>
          </a:p>
        </p:txBody>
      </p:sp>
      <p:graphicFrame>
        <p:nvGraphicFramePr>
          <p:cNvPr id="7" name="Obje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8147952"/>
              </p:ext>
            </p:extLst>
          </p:nvPr>
        </p:nvGraphicFramePr>
        <p:xfrm>
          <a:off x="800891" y="3765898"/>
          <a:ext cx="7416514" cy="26552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4" name="Acrobat Document" r:id="rId3" imgW="5400446" imgH="1933168" progId="AcroExch.Document.7">
                  <p:embed/>
                </p:oleObj>
              </mc:Choice>
              <mc:Fallback>
                <p:oleObj name="Acrobat Document" r:id="rId3" imgW="5400446" imgH="1933168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00891" y="3765898"/>
                        <a:ext cx="7416514" cy="26552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1553173"/>
              </p:ext>
            </p:extLst>
          </p:nvPr>
        </p:nvGraphicFramePr>
        <p:xfrm>
          <a:off x="382245" y="1135368"/>
          <a:ext cx="3919726" cy="24541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5" name="Acrobat Document" r:id="rId5" imgW="5400446" imgH="3381324" progId="AcroExch.Document.7">
                  <p:embed/>
                </p:oleObj>
              </mc:Choice>
              <mc:Fallback>
                <p:oleObj name="Acrobat Document" r:id="rId5" imgW="5400446" imgH="3381324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82245" y="1135368"/>
                        <a:ext cx="3919726" cy="24541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3832327"/>
              </p:ext>
            </p:extLst>
          </p:nvPr>
        </p:nvGraphicFramePr>
        <p:xfrm>
          <a:off x="4543144" y="1054339"/>
          <a:ext cx="4034301" cy="25258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6" name="Acrobat Document" r:id="rId7" imgW="5400446" imgH="3381324" progId="AcroExch.Document.7">
                  <p:embed/>
                </p:oleObj>
              </mc:Choice>
              <mc:Fallback>
                <p:oleObj name="Acrobat Document" r:id="rId7" imgW="5400446" imgH="3381324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543144" y="1054339"/>
                        <a:ext cx="4034301" cy="25258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1960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Pulse Shape Discrimination in Nucifer</a:t>
            </a:r>
            <a:endParaRPr lang="en-US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09/15/2012</a:t>
            </a: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69E58-505F-E747-B709-81060885154F}" type="slidenum">
              <a:rPr lang="en-US" smtClean="0"/>
              <a:t>27</a:t>
            </a:fld>
            <a:endParaRPr lang="en-US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5864" y="4310813"/>
            <a:ext cx="3520724" cy="2135794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1616527" y="3724396"/>
            <a:ext cx="2558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PXE 50% - </a:t>
            </a:r>
            <a:r>
              <a:rPr lang="en-US" dirty="0" err="1" smtClean="0"/>
              <a:t>Dodecane</a:t>
            </a:r>
            <a:r>
              <a:rPr lang="en-US" dirty="0" smtClean="0"/>
              <a:t> 50% </a:t>
            </a:r>
            <a:endParaRPr lang="en-US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5073" y="1067985"/>
            <a:ext cx="2596686" cy="5338035"/>
          </a:xfrm>
          <a:prstGeom prst="rect">
            <a:avLst/>
          </a:prstGeom>
        </p:spPr>
      </p:pic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  <p:graphicFrame>
        <p:nvGraphicFramePr>
          <p:cNvPr id="5" name="Obje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7139172"/>
              </p:ext>
            </p:extLst>
          </p:nvPr>
        </p:nvGraphicFramePr>
        <p:xfrm>
          <a:off x="1524000" y="953725"/>
          <a:ext cx="3048000" cy="259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4" name="Acrobat Document" r:id="rId5" imgW="3047695" imgH="2590545" progId="AcroExch.Document.7">
                  <p:embed/>
                </p:oleObj>
              </mc:Choice>
              <mc:Fallback>
                <p:oleObj name="Acrobat Document" r:id="rId5" imgW="3047695" imgH="259054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24000" y="953725"/>
                        <a:ext cx="3048000" cy="2590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32535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37955" y="-36385"/>
            <a:ext cx="8229600" cy="849982"/>
          </a:xfrm>
        </p:spPr>
        <p:txBody>
          <a:bodyPr/>
          <a:lstStyle/>
          <a:p>
            <a:r>
              <a:rPr lang="en-US" dirty="0"/>
              <a:t>Reactor Spectrum Calculation</a:t>
            </a:r>
          </a:p>
        </p:txBody>
      </p:sp>
      <p:pic>
        <p:nvPicPr>
          <p:cNvPr id="5" name="Picture 71"/>
          <p:cNvPicPr>
            <a:picLocks noChangeAspect="1" noChangeArrowheads="1"/>
          </p:cNvPicPr>
          <p:nvPr/>
        </p:nvPicPr>
        <p:blipFill rotWithShape="1">
          <a:blip r:embed="rId3" cstate="screen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976" r="4997"/>
          <a:stretch/>
        </p:blipFill>
        <p:spPr bwMode="auto">
          <a:xfrm>
            <a:off x="4922034" y="1782481"/>
            <a:ext cx="3400533" cy="319737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3793746"/>
              </p:ext>
            </p:extLst>
          </p:nvPr>
        </p:nvGraphicFramePr>
        <p:xfrm>
          <a:off x="3998216" y="5202943"/>
          <a:ext cx="2888156" cy="8880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2" name="…quation" r:id="rId4" imgW="1524000" imgH="469900" progId="Equation.3">
                  <p:embed/>
                </p:oleObj>
              </mc:Choice>
              <mc:Fallback>
                <p:oleObj name="…quation" r:id="rId4" imgW="15240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8216" y="5202943"/>
                        <a:ext cx="2888156" cy="8880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701570" y="5288557"/>
            <a:ext cx="33133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  <a:sym typeface="Wingdings"/>
              </a:rPr>
              <a:t> S</a:t>
            </a:r>
            <a:r>
              <a:rPr lang="en-US" sz="2400" b="1" dirty="0" smtClean="0">
                <a:solidFill>
                  <a:schemeClr val="accent2"/>
                </a:solidFill>
              </a:rPr>
              <a:t>ensitivity to plutonium content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09/15/2012</a:t>
            </a:r>
            <a:endParaRPr lang="en-US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69E58-505F-E747-B709-81060885154F}" type="slidenum">
              <a:rPr lang="en-US" smtClean="0"/>
              <a:t>28</a:t>
            </a:fld>
            <a:endParaRPr lang="en-US"/>
          </a:p>
        </p:txBody>
      </p:sp>
      <p:pic>
        <p:nvPicPr>
          <p:cNvPr id="11" name="Picture 60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321" b="1865"/>
          <a:stretch>
            <a:fillRect/>
          </a:stretch>
        </p:blipFill>
        <p:spPr bwMode="auto">
          <a:xfrm>
            <a:off x="1218058" y="1782481"/>
            <a:ext cx="2970042" cy="34204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aphicFrame>
        <p:nvGraphicFramePr>
          <p:cNvPr id="12" name="Obje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9735812"/>
              </p:ext>
            </p:extLst>
          </p:nvPr>
        </p:nvGraphicFramePr>
        <p:xfrm>
          <a:off x="3349625" y="1053275"/>
          <a:ext cx="2255838" cy="744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3" name="Équation" r:id="rId7" imgW="1117600" imgH="368300" progId="Equation.3">
                  <p:embed/>
                </p:oleObj>
              </mc:Choice>
              <mc:Fallback>
                <p:oleObj name="Équation" r:id="rId7" imgW="1117600" imgH="368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349625" y="1053275"/>
                        <a:ext cx="2255838" cy="744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ZoneTexte 2"/>
          <p:cNvSpPr txBox="1"/>
          <p:nvPr/>
        </p:nvSpPr>
        <p:spPr>
          <a:xfrm rot="1794077">
            <a:off x="2400925" y="2753902"/>
            <a:ext cx="7232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8000"/>
                </a:solidFill>
                <a:latin typeface="Symbol" charset="2"/>
                <a:cs typeface="Symbol" charset="2"/>
              </a:rPr>
              <a:t>a</a:t>
            </a:r>
            <a:r>
              <a:rPr lang="en-US" sz="2000" b="1" baseline="-25000" dirty="0" smtClean="0">
                <a:solidFill>
                  <a:srgbClr val="008000"/>
                </a:solidFill>
              </a:rPr>
              <a:t>235U</a:t>
            </a:r>
            <a:endParaRPr lang="en-US" sz="2000" b="1" baseline="-25000" dirty="0">
              <a:solidFill>
                <a:srgbClr val="008000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 rot="20237084">
            <a:off x="2167650" y="3462788"/>
            <a:ext cx="7892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Symbol" charset="2"/>
                <a:cs typeface="Symbol" charset="2"/>
              </a:rPr>
              <a:t>a</a:t>
            </a:r>
            <a:r>
              <a:rPr lang="en-US" sz="2000" b="1" baseline="-25000" dirty="0" smtClean="0">
                <a:solidFill>
                  <a:srgbClr val="FF0000"/>
                </a:solidFill>
              </a:rPr>
              <a:t>239Pu</a:t>
            </a:r>
            <a:endParaRPr lang="en-US" sz="2000" b="1" baseline="-25000" dirty="0">
              <a:solidFill>
                <a:srgbClr val="FF0000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4067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72970" y="8620"/>
            <a:ext cx="8229600" cy="747480"/>
          </a:xfrm>
        </p:spPr>
        <p:txBody>
          <a:bodyPr>
            <a:normAutofit/>
          </a:bodyPr>
          <a:lstStyle/>
          <a:p>
            <a:r>
              <a:rPr lang="fr-FR" dirty="0">
                <a:latin typeface="Arial"/>
                <a:cs typeface="Arial"/>
              </a:rPr>
              <a:t>Neutrinos &amp; non </a:t>
            </a:r>
            <a:r>
              <a:rPr lang="fr-FR" dirty="0" err="1" smtClean="0">
                <a:latin typeface="Arial"/>
                <a:cs typeface="Arial"/>
              </a:rPr>
              <a:t>proliferation</a:t>
            </a:r>
            <a:endParaRPr lang="en-US" dirty="0"/>
          </a:p>
        </p:txBody>
      </p:sp>
      <p:pic>
        <p:nvPicPr>
          <p:cNvPr id="4" name="Image 14"/>
          <p:cNvPicPr>
            <a:picLocks noChangeAspect="1"/>
          </p:cNvPicPr>
          <p:nvPr/>
        </p:nvPicPr>
        <p:blipFill>
          <a:blip r:embed="rId2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3332" y="1541694"/>
            <a:ext cx="6383338" cy="434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8"/>
          <p:cNvSpPr>
            <a:spLocks noChangeArrowheads="1"/>
          </p:cNvSpPr>
          <p:nvPr/>
        </p:nvSpPr>
        <p:spPr bwMode="auto">
          <a:xfrm>
            <a:off x="4319628" y="4434331"/>
            <a:ext cx="43815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fr-FR" sz="1000" b="1" dirty="0">
                <a:solidFill>
                  <a:srgbClr val="606060"/>
                </a:solidFill>
                <a:latin typeface="Arial" charset="0"/>
                <a:ea typeface="Arial" charset="0"/>
                <a:cs typeface="Arial" charset="0"/>
              </a:rPr>
              <a:t>Arrêt réacteur</a:t>
            </a:r>
          </a:p>
          <a:p>
            <a:pPr algn="ctr"/>
            <a:r>
              <a:rPr lang="fr-FR" sz="1000" b="1" dirty="0">
                <a:solidFill>
                  <a:srgbClr val="606060"/>
                </a:solidFill>
                <a:latin typeface="Arial" charset="0"/>
                <a:ea typeface="Arial" charset="0"/>
                <a:cs typeface="Arial" charset="0"/>
              </a:rPr>
              <a:t>rechargement </a:t>
            </a:r>
          </a:p>
          <a:p>
            <a:pPr algn="ctr"/>
            <a:r>
              <a:rPr lang="fr-FR" sz="1000" b="1" dirty="0">
                <a:solidFill>
                  <a:srgbClr val="606060"/>
                </a:solidFill>
                <a:latin typeface="Arial" charset="0"/>
                <a:ea typeface="Arial" charset="0"/>
                <a:cs typeface="Arial" charset="0"/>
              </a:rPr>
              <a:t>d’1/3 du </a:t>
            </a:r>
          </a:p>
          <a:p>
            <a:pPr algn="ctr"/>
            <a:r>
              <a:rPr lang="fr-FR" sz="1000" b="1" dirty="0">
                <a:solidFill>
                  <a:srgbClr val="606060"/>
                </a:solidFill>
                <a:latin typeface="Arial" charset="0"/>
                <a:ea typeface="Arial" charset="0"/>
                <a:cs typeface="Arial" charset="0"/>
              </a:rPr>
              <a:t>combustible</a:t>
            </a:r>
          </a:p>
        </p:txBody>
      </p:sp>
      <p:sp>
        <p:nvSpPr>
          <p:cNvPr id="6" name="Rectangle 16"/>
          <p:cNvSpPr>
            <a:spLocks noChangeArrowheads="1"/>
          </p:cNvSpPr>
          <p:nvPr/>
        </p:nvSpPr>
        <p:spPr bwMode="auto">
          <a:xfrm>
            <a:off x="376605" y="939620"/>
            <a:ext cx="822824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1">
              <a:buFont typeface="Wingdings" charset="2"/>
              <a:buChar char="§"/>
            </a:pPr>
            <a:r>
              <a:rPr lang="fr-FR" sz="2000" dirty="0" smtClean="0">
                <a:latin typeface="+mj-lt"/>
                <a:ea typeface="Arial" charset="0"/>
                <a:cs typeface="Arial" charset="0"/>
              </a:rPr>
              <a:t>1m</a:t>
            </a:r>
            <a:r>
              <a:rPr lang="fr-FR" sz="2000" baseline="30000" dirty="0" smtClean="0">
                <a:latin typeface="+mj-lt"/>
                <a:ea typeface="Arial" charset="0"/>
                <a:cs typeface="Arial" charset="0"/>
              </a:rPr>
              <a:t>3</a:t>
            </a:r>
            <a:r>
              <a:rPr lang="fr-FR" sz="2000" dirty="0" smtClean="0">
                <a:latin typeface="+mj-lt"/>
                <a:ea typeface="Arial" charset="0"/>
                <a:cs typeface="Arial" charset="0"/>
              </a:rPr>
              <a:t> detector 25 m </a:t>
            </a:r>
            <a:r>
              <a:rPr lang="fr-FR" sz="2000" dirty="0" err="1" smtClean="0">
                <a:latin typeface="+mj-lt"/>
                <a:ea typeface="Arial" charset="0"/>
                <a:cs typeface="Arial" charset="0"/>
              </a:rPr>
              <a:t>away</a:t>
            </a:r>
            <a:r>
              <a:rPr lang="fr-FR" sz="2000" dirty="0" smtClean="0">
                <a:latin typeface="+mj-lt"/>
                <a:ea typeface="Arial" charset="0"/>
                <a:cs typeface="Arial" charset="0"/>
              </a:rPr>
              <a:t> </a:t>
            </a:r>
            <a:r>
              <a:rPr lang="fr-FR" sz="2000" dirty="0" err="1" smtClean="0">
                <a:latin typeface="+mj-lt"/>
                <a:ea typeface="Arial" charset="0"/>
                <a:cs typeface="Arial" charset="0"/>
              </a:rPr>
              <a:t>from</a:t>
            </a:r>
            <a:r>
              <a:rPr lang="fr-FR" sz="2000" dirty="0" smtClean="0">
                <a:latin typeface="+mj-lt"/>
                <a:ea typeface="Arial" charset="0"/>
                <a:cs typeface="Arial" charset="0"/>
              </a:rPr>
              <a:t> a 3 GW </a:t>
            </a:r>
            <a:r>
              <a:rPr lang="fr-FR" sz="2000" dirty="0" err="1" smtClean="0">
                <a:latin typeface="+mj-lt"/>
                <a:ea typeface="Arial" charset="0"/>
                <a:cs typeface="Arial" charset="0"/>
              </a:rPr>
              <a:t>reactor</a:t>
            </a:r>
            <a:r>
              <a:rPr lang="fr-FR" sz="2000" dirty="0" smtClean="0">
                <a:latin typeface="+mj-lt"/>
                <a:ea typeface="Arial" charset="0"/>
                <a:cs typeface="Arial" charset="0"/>
              </a:rPr>
              <a:t> </a:t>
            </a:r>
            <a:r>
              <a:rPr lang="fr-FR" sz="2000" dirty="0" smtClean="0">
                <a:latin typeface="+mj-lt"/>
                <a:ea typeface="Arial" charset="0"/>
                <a:cs typeface="Arial" charset="0"/>
                <a:sym typeface="Wingdings" charset="2"/>
              </a:rPr>
              <a:t></a:t>
            </a:r>
            <a:r>
              <a:rPr lang="fr-FR" sz="2000" dirty="0" smtClean="0">
                <a:latin typeface="+mj-lt"/>
                <a:ea typeface="Arial" charset="0"/>
                <a:cs typeface="Arial" charset="0"/>
              </a:rPr>
              <a:t> 2000 interactions/d</a:t>
            </a:r>
            <a:endParaRPr lang="fr-FR" sz="2000" dirty="0">
              <a:latin typeface="+mj-lt"/>
              <a:ea typeface="Arial" charset="0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61939" y="5885422"/>
            <a:ext cx="8585520" cy="400110"/>
          </a:xfrm>
          <a:prstGeom prst="rect">
            <a:avLst/>
          </a:prstGeom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1" algn="ctr">
              <a:defRPr/>
            </a:pPr>
            <a:r>
              <a:rPr lang="fr-FR" sz="2000" b="1" dirty="0" smtClean="0">
                <a:solidFill>
                  <a:srgbClr val="4F81BD"/>
                </a:solidFill>
              </a:rPr>
              <a:t>A neutrino </a:t>
            </a:r>
            <a:r>
              <a:rPr lang="fr-FR" sz="2000" b="1" dirty="0" err="1" smtClean="0">
                <a:solidFill>
                  <a:srgbClr val="4F81BD"/>
                </a:solidFill>
              </a:rPr>
              <a:t>working</a:t>
            </a:r>
            <a:r>
              <a:rPr lang="fr-FR" sz="2000" b="1" dirty="0" smtClean="0">
                <a:solidFill>
                  <a:srgbClr val="4F81BD"/>
                </a:solidFill>
              </a:rPr>
              <a:t> group </a:t>
            </a:r>
            <a:r>
              <a:rPr lang="fr-FR" sz="2000" b="1" dirty="0" err="1" smtClean="0">
                <a:solidFill>
                  <a:srgbClr val="4F81BD"/>
                </a:solidFill>
              </a:rPr>
              <a:t>was</a:t>
            </a:r>
            <a:r>
              <a:rPr lang="fr-FR" sz="2000" b="1" dirty="0" smtClean="0">
                <a:solidFill>
                  <a:srgbClr val="4F81BD"/>
                </a:solidFill>
              </a:rPr>
              <a:t> </a:t>
            </a:r>
            <a:r>
              <a:rPr lang="fr-FR" sz="2000" b="1" dirty="0" err="1" smtClean="0">
                <a:solidFill>
                  <a:srgbClr val="4F81BD"/>
                </a:solidFill>
              </a:rPr>
              <a:t>created</a:t>
            </a:r>
            <a:r>
              <a:rPr lang="fr-FR" sz="2000" b="1" dirty="0" smtClean="0">
                <a:solidFill>
                  <a:srgbClr val="4F81BD"/>
                </a:solidFill>
              </a:rPr>
              <a:t> last </a:t>
            </a:r>
            <a:r>
              <a:rPr lang="fr-FR" sz="2000" b="1" dirty="0" err="1" smtClean="0">
                <a:solidFill>
                  <a:srgbClr val="4F81BD"/>
                </a:solidFill>
              </a:rPr>
              <a:t>year</a:t>
            </a:r>
            <a:r>
              <a:rPr lang="fr-FR" sz="2000" b="1" dirty="0" smtClean="0">
                <a:solidFill>
                  <a:srgbClr val="4F81BD"/>
                </a:solidFill>
              </a:rPr>
              <a:t> by the AIEA</a:t>
            </a:r>
          </a:p>
        </p:txBody>
      </p:sp>
      <p:cxnSp>
        <p:nvCxnSpPr>
          <p:cNvPr id="8" name="Connecteur droit 7"/>
          <p:cNvCxnSpPr/>
          <p:nvPr/>
        </p:nvCxnSpPr>
        <p:spPr>
          <a:xfrm>
            <a:off x="2663865" y="2173517"/>
            <a:ext cx="5122334" cy="8466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5141601" y="1886506"/>
            <a:ext cx="263799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100" b="1" dirty="0" err="1" smtClean="0">
                <a:solidFill>
                  <a:srgbClr val="008000"/>
                </a:solidFill>
                <a:latin typeface="Arial" charset="0"/>
                <a:ea typeface="Arial" charset="0"/>
                <a:cs typeface="Arial" charset="0"/>
              </a:rPr>
              <a:t>Reactor</a:t>
            </a:r>
            <a:r>
              <a:rPr lang="fr-FR" sz="1100" b="1" dirty="0" smtClean="0">
                <a:solidFill>
                  <a:srgbClr val="008000"/>
                </a:solidFill>
                <a:latin typeface="Arial" charset="0"/>
                <a:ea typeface="Arial" charset="0"/>
                <a:cs typeface="Arial" charset="0"/>
              </a:rPr>
              <a:t> operating </a:t>
            </a:r>
            <a:r>
              <a:rPr lang="fr-FR" sz="1100" b="1" dirty="0" err="1" smtClean="0">
                <a:solidFill>
                  <a:srgbClr val="008000"/>
                </a:solidFill>
                <a:latin typeface="Arial" charset="0"/>
                <a:ea typeface="Arial" charset="0"/>
                <a:cs typeface="Arial" charset="0"/>
              </a:rPr>
              <a:t>at</a:t>
            </a:r>
            <a:r>
              <a:rPr lang="fr-FR" sz="1100" b="1" dirty="0" smtClean="0">
                <a:solidFill>
                  <a:srgbClr val="008000"/>
                </a:solidFill>
                <a:latin typeface="Arial" charset="0"/>
                <a:ea typeface="Arial" charset="0"/>
                <a:cs typeface="Arial" charset="0"/>
              </a:rPr>
              <a:t> constant power</a:t>
            </a:r>
            <a:endParaRPr lang="en-US" sz="1100" b="1" dirty="0">
              <a:solidFill>
                <a:srgbClr val="008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786199" y="1980384"/>
            <a:ext cx="13038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008000"/>
                </a:solidFill>
                <a:latin typeface="Arial" charset="0"/>
                <a:ea typeface="Arial" charset="0"/>
                <a:cs typeface="Arial" charset="0"/>
              </a:rPr>
              <a:t>P (</a:t>
            </a:r>
            <a:r>
              <a:rPr lang="fr-FR" b="1" dirty="0" err="1" smtClean="0">
                <a:solidFill>
                  <a:srgbClr val="008000"/>
                </a:solidFill>
                <a:latin typeface="Arial" charset="0"/>
                <a:ea typeface="Arial" charset="0"/>
                <a:cs typeface="Arial" charset="0"/>
              </a:rPr>
              <a:t>GW</a:t>
            </a:r>
            <a:r>
              <a:rPr lang="fr-FR" b="1" dirty="0" smtClean="0">
                <a:solidFill>
                  <a:srgbClr val="008000"/>
                </a:solidFill>
                <a:latin typeface="Arial" charset="0"/>
                <a:ea typeface="Arial" charset="0"/>
                <a:cs typeface="Arial" charset="0"/>
              </a:rPr>
              <a:t>)</a:t>
            </a:r>
            <a:endParaRPr lang="en-US" dirty="0"/>
          </a:p>
        </p:txBody>
      </p:sp>
      <p:cxnSp>
        <p:nvCxnSpPr>
          <p:cNvPr id="11" name="Connecteur droit avec flèche 10"/>
          <p:cNvCxnSpPr/>
          <p:nvPr/>
        </p:nvCxnSpPr>
        <p:spPr>
          <a:xfrm flipV="1">
            <a:off x="1927258" y="2673072"/>
            <a:ext cx="2401100" cy="127356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74575" y="3404019"/>
            <a:ext cx="186614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dirty="0" err="1" smtClean="0">
                <a:latin typeface="+mj-lt"/>
                <a:ea typeface="Arial" charset="0"/>
                <a:cs typeface="Arial" charset="0"/>
              </a:rPr>
              <a:t>At</a:t>
            </a:r>
            <a:r>
              <a:rPr lang="fr-FR" sz="2000" dirty="0" smtClean="0">
                <a:latin typeface="+mj-lt"/>
                <a:ea typeface="Arial" charset="0"/>
                <a:cs typeface="Arial" charset="0"/>
              </a:rPr>
              <a:t> </a:t>
            </a:r>
            <a:r>
              <a:rPr lang="fr-FR" sz="2000" dirty="0" err="1" smtClean="0">
                <a:latin typeface="+mj-lt"/>
                <a:ea typeface="Arial" charset="0"/>
                <a:cs typeface="Arial" charset="0"/>
              </a:rPr>
              <a:t>fixed</a:t>
            </a:r>
            <a:r>
              <a:rPr lang="fr-FR" sz="2000" dirty="0" smtClean="0">
                <a:latin typeface="+mj-lt"/>
                <a:ea typeface="Arial" charset="0"/>
                <a:cs typeface="Arial" charset="0"/>
              </a:rPr>
              <a:t> power the </a:t>
            </a:r>
            <a:r>
              <a:rPr lang="fr-FR" sz="2000" dirty="0" smtClean="0">
                <a:latin typeface="Symbol" charset="2"/>
                <a:ea typeface="Arial" charset="0"/>
                <a:cs typeface="Symbol" charset="2"/>
              </a:rPr>
              <a:t>n</a:t>
            </a:r>
            <a:r>
              <a:rPr lang="fr-FR" sz="2000" dirty="0" smtClean="0">
                <a:latin typeface="+mj-lt"/>
                <a:ea typeface="Arial" charset="0"/>
                <a:cs typeface="Arial" charset="0"/>
              </a:rPr>
              <a:t> rate </a:t>
            </a:r>
            <a:r>
              <a:rPr lang="fr-FR" sz="2000" dirty="0" err="1" smtClean="0">
                <a:latin typeface="+mj-lt"/>
                <a:ea typeface="Arial" charset="0"/>
                <a:cs typeface="Arial" charset="0"/>
              </a:rPr>
              <a:t>decreases</a:t>
            </a:r>
            <a:r>
              <a:rPr lang="fr-FR" sz="2000" dirty="0" smtClean="0">
                <a:latin typeface="+mj-lt"/>
                <a:ea typeface="Arial" charset="0"/>
                <a:cs typeface="Arial" charset="0"/>
              </a:rPr>
              <a:t> as Pu </a:t>
            </a:r>
            <a:r>
              <a:rPr lang="fr-FR" sz="2000" dirty="0" err="1" smtClean="0">
                <a:latin typeface="+mj-lt"/>
                <a:ea typeface="Arial" charset="0"/>
                <a:cs typeface="Arial" charset="0"/>
              </a:rPr>
              <a:t>accumulates</a:t>
            </a:r>
            <a:r>
              <a:rPr lang="fr-FR" sz="2000" dirty="0" smtClean="0">
                <a:latin typeface="+mj-lt"/>
                <a:ea typeface="Arial" charset="0"/>
                <a:cs typeface="Arial" charset="0"/>
              </a:rPr>
              <a:t> in the </a:t>
            </a:r>
            <a:r>
              <a:rPr lang="fr-FR" sz="2000" dirty="0" err="1" smtClean="0">
                <a:latin typeface="+mj-lt"/>
                <a:ea typeface="Arial" charset="0"/>
                <a:cs typeface="Arial" charset="0"/>
              </a:rPr>
              <a:t>core</a:t>
            </a:r>
            <a:endParaRPr lang="en-US" sz="2000" dirty="0">
              <a:latin typeface="+mj-lt"/>
            </a:endParaRPr>
          </a:p>
        </p:txBody>
      </p:sp>
      <p:sp>
        <p:nvSpPr>
          <p:cNvPr id="13" name="Espace réservé de la date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09/15/2012</a:t>
            </a:r>
            <a:endParaRPr lang="en-US"/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69E58-505F-E747-B709-81060885154F}" type="slidenum">
              <a:rPr lang="en-US" smtClean="0"/>
              <a:t>29</a:t>
            </a:fld>
            <a:endParaRPr lang="en-US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225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Neutrino </a:t>
            </a:r>
            <a:r>
              <a:rPr lang="fr-FR" dirty="0" err="1"/>
              <a:t>spectra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867793"/>
                <a:ext cx="8712968" cy="1409079"/>
              </a:xfrm>
            </p:spPr>
            <p:txBody>
              <a:bodyPr/>
              <a:lstStyle/>
              <a:p>
                <a:r>
                  <a:rPr lang="fr-FR" dirty="0" smtClean="0"/>
                  <a:t>Revised conversion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 smtClean="0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fr-FR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l-GR" i="1">
                                <a:latin typeface="Cambria Math"/>
                              </a:rPr>
                              <m:t>ν</m:t>
                            </m:r>
                          </m:e>
                        </m:acc>
                      </m:e>
                      <m:sub>
                        <m:r>
                          <a:rPr lang="fr-FR" b="0" i="1" smtClean="0">
                            <a:latin typeface="Cambria Math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fr-FR" dirty="0" smtClean="0"/>
                  <a:t> </a:t>
                </a:r>
                <a:r>
                  <a:rPr lang="fr-FR" dirty="0"/>
                  <a:t>spectra </a:t>
                </a:r>
                <a:r>
                  <a:rPr lang="fr-FR" dirty="0" smtClean="0"/>
                  <a:t>from e</a:t>
                </a:r>
                <a:r>
                  <a:rPr lang="fr-FR" baseline="30000" dirty="0" smtClean="0"/>
                  <a:t>- </a:t>
                </a:r>
                <a:r>
                  <a:rPr lang="fr-FR" dirty="0" err="1" smtClean="0"/>
                  <a:t>measured</a:t>
                </a:r>
                <a:r>
                  <a:rPr lang="fr-FR" dirty="0" smtClean="0"/>
                  <a:t> @ ILL in 1980s</a:t>
                </a:r>
              </a:p>
              <a:p>
                <a:pPr lvl="1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fr-FR" i="1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/>
                              </a:rPr>
                              <m:t>𝜈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/>
                              </a:rPr>
                              <m:t>𝑒</m:t>
                            </m:r>
                          </m:sub>
                        </m:sSub>
                      </m:e>
                    </m:acc>
                  </m:oMath>
                </a14:m>
                <a:r>
                  <a:rPr lang="fr-FR" dirty="0" smtClean="0"/>
                  <a:t> flux</a:t>
                </a:r>
                <a:r>
                  <a:rPr lang="fr-FR" dirty="0"/>
                  <a:t>: </a:t>
                </a:r>
                <a:r>
                  <a:rPr lang="fr-FR" baseline="30000" dirty="0"/>
                  <a:t>235</a:t>
                </a:r>
                <a:r>
                  <a:rPr lang="fr-FR" dirty="0"/>
                  <a:t>U +3.7%, </a:t>
                </a:r>
                <a:r>
                  <a:rPr lang="fr-FR" baseline="30000" dirty="0"/>
                  <a:t>239</a:t>
                </a:r>
                <a:r>
                  <a:rPr lang="fr-FR" dirty="0"/>
                  <a:t>Pu +4.2%, </a:t>
                </a:r>
                <a:r>
                  <a:rPr lang="fr-FR" baseline="30000" dirty="0"/>
                  <a:t>241</a:t>
                </a:r>
                <a:r>
                  <a:rPr lang="fr-FR" dirty="0"/>
                  <a:t>Pu +4.7%, </a:t>
                </a:r>
                <a:r>
                  <a:rPr lang="fr-FR" baseline="30000" dirty="0"/>
                  <a:t>238</a:t>
                </a:r>
                <a:r>
                  <a:rPr lang="fr-FR" dirty="0"/>
                  <a:t>U +9.8</a:t>
                </a:r>
                <a:r>
                  <a:rPr lang="fr-FR" dirty="0" smtClean="0"/>
                  <a:t>%</a:t>
                </a:r>
                <a:endParaRPr lang="fr-FR" baseline="30000" dirty="0" smtClean="0"/>
              </a:p>
              <a:p>
                <a:r>
                  <a:rPr lang="fr-FR" dirty="0" smtClean="0"/>
                  <a:t>Well </a:t>
                </a:r>
                <a:r>
                  <a:rPr lang="fr-FR" dirty="0" err="1" smtClean="0"/>
                  <a:t>controlled</a:t>
                </a:r>
                <a:r>
                  <a:rPr lang="fr-FR" dirty="0" smtClean="0"/>
                  <a:t> </a:t>
                </a:r>
                <a:r>
                  <a:rPr lang="fr-FR" dirty="0" err="1" smtClean="0"/>
                  <a:t>shape</a:t>
                </a:r>
                <a:r>
                  <a:rPr lang="fr-FR" dirty="0" smtClean="0"/>
                  <a:t> by </a:t>
                </a:r>
                <a:r>
                  <a:rPr lang="fr-FR" dirty="0" err="1" smtClean="0"/>
                  <a:t>measured</a:t>
                </a:r>
                <a:r>
                  <a:rPr lang="fr-FR" dirty="0" smtClean="0"/>
                  <a:t> </a:t>
                </a:r>
                <a:r>
                  <a:rPr lang="fr-FR" dirty="0"/>
                  <a:t>e</a:t>
                </a:r>
                <a:r>
                  <a:rPr lang="fr-FR" baseline="30000" dirty="0"/>
                  <a:t>- </a:t>
                </a:r>
                <a:r>
                  <a:rPr lang="fr-FR" dirty="0" err="1" smtClean="0"/>
                  <a:t>spectra</a:t>
                </a:r>
                <a:endParaRPr lang="fr-FR" dirty="0" smtClean="0"/>
              </a:p>
              <a:p>
                <a:r>
                  <a:rPr lang="fr-FR" dirty="0" smtClean="0"/>
                  <a:t>1.8% </a:t>
                </a:r>
                <a:r>
                  <a:rPr lang="fr-FR" dirty="0" err="1" smtClean="0"/>
                  <a:t>norm</a:t>
                </a:r>
                <a:r>
                  <a:rPr lang="fr-FR" dirty="0" smtClean="0"/>
                  <a:t> </a:t>
                </a:r>
                <a:r>
                  <a:rPr lang="fr-FR" dirty="0" err="1" smtClean="0"/>
                  <a:t>uncertainty</a:t>
                </a:r>
                <a:r>
                  <a:rPr lang="fr-FR" dirty="0" smtClean="0"/>
                  <a:t> due to neutron flux </a:t>
                </a:r>
                <a:r>
                  <a:rPr lang="fr-FR" dirty="0" err="1" smtClean="0"/>
                  <a:t>normalization</a:t>
                </a:r>
                <a:r>
                  <a:rPr lang="fr-FR" dirty="0" smtClean="0"/>
                  <a:t> @ ILL</a:t>
                </a:r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867793"/>
                <a:ext cx="8712968" cy="1409079"/>
              </a:xfrm>
              <a:blipFill rotWithShape="1">
                <a:blip r:embed="rId5"/>
                <a:stretch>
                  <a:fillRect l="-1049" t="-3879" r="-280" b="-3017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09/15/2012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01A193-C9C4-4E22-BE40-75BD37C004DC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  <p:graphicFrame>
        <p:nvGraphicFramePr>
          <p:cNvPr id="7" name="Obje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4742595"/>
              </p:ext>
            </p:extLst>
          </p:nvPr>
        </p:nvGraphicFramePr>
        <p:xfrm>
          <a:off x="1214626" y="2608776"/>
          <a:ext cx="6957774" cy="38899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1" name="Acrobat Document" r:id="rId6" imgW="5400568" imgH="3019389" progId="AcroExch.Document.7">
                  <p:embed/>
                </p:oleObj>
              </mc:Choice>
              <mc:Fallback>
                <p:oleObj name="Acrobat Document" r:id="rId6" imgW="5400568" imgH="3019389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214626" y="2608776"/>
                        <a:ext cx="6957774" cy="38899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4211960" y="5413866"/>
            <a:ext cx="1620179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Uranium 235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228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0561" y="-78459"/>
            <a:ext cx="4325895" cy="849982"/>
          </a:xfrm>
        </p:spPr>
        <p:txBody>
          <a:bodyPr/>
          <a:lstStyle/>
          <a:p>
            <a:r>
              <a:rPr lang="en-US" dirty="0"/>
              <a:t>Passive Shielding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69E58-505F-E747-B709-81060885154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30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1253" y="236578"/>
            <a:ext cx="4232319" cy="275856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1254" y="3164537"/>
            <a:ext cx="4232319" cy="2829748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315" y="3164537"/>
            <a:ext cx="4184316" cy="2829748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743154" y="3633731"/>
            <a:ext cx="636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Lead</a:t>
            </a:r>
            <a:endParaRPr lang="en-US" b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8125454" y="3577215"/>
            <a:ext cx="5762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Iron</a:t>
            </a:r>
            <a:endParaRPr lang="en-US" b="1" dirty="0"/>
          </a:p>
        </p:txBody>
      </p:sp>
      <p:sp>
        <p:nvSpPr>
          <p:cNvPr id="12" name="Rectangle 11"/>
          <p:cNvSpPr/>
          <p:nvPr/>
        </p:nvSpPr>
        <p:spPr>
          <a:xfrm>
            <a:off x="245989" y="5997717"/>
            <a:ext cx="8229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baseline="30000" dirty="0" smtClean="0"/>
              <a:t>*</a:t>
            </a:r>
            <a:r>
              <a:rPr lang="en-US" sz="1600" i="1" dirty="0" smtClean="0"/>
              <a:t>Cosmic </a:t>
            </a:r>
            <a:r>
              <a:rPr lang="en-US" sz="1600" i="1" dirty="0"/>
              <a:t>Ray Interactions in Shielding </a:t>
            </a:r>
            <a:r>
              <a:rPr lang="en-US" sz="1600" i="1" dirty="0" smtClean="0"/>
              <a:t>Materials, E. </a:t>
            </a:r>
            <a:r>
              <a:rPr lang="en-US" sz="1600" i="1" dirty="0" err="1" smtClean="0"/>
              <a:t>Aguayo</a:t>
            </a:r>
            <a:r>
              <a:rPr lang="en-US" sz="1600" i="1" dirty="0" smtClean="0"/>
              <a:t> et al, PNNL-20693 </a:t>
            </a:r>
            <a:endParaRPr lang="en-US" sz="1600" i="1" dirty="0"/>
          </a:p>
        </p:txBody>
      </p:sp>
      <p:sp>
        <p:nvSpPr>
          <p:cNvPr id="13" name="Rectangle 12"/>
          <p:cNvSpPr/>
          <p:nvPr/>
        </p:nvSpPr>
        <p:spPr>
          <a:xfrm>
            <a:off x="179266" y="1234259"/>
            <a:ext cx="453188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ym typeface="Wingdings"/>
              </a:rPr>
              <a:t>Study of cosmic rays attenuation at surface performed for the MAJORANA collaboration</a:t>
            </a:r>
            <a:r>
              <a:rPr lang="en-US" baseline="30000" dirty="0" smtClean="0">
                <a:sym typeface="Wingdings"/>
              </a:rPr>
              <a:t>*</a:t>
            </a:r>
            <a:endParaRPr lang="en-US" dirty="0" smtClean="0">
              <a:sym typeface="Wingdings"/>
            </a:endParaRPr>
          </a:p>
          <a:p>
            <a:endParaRPr lang="en-US" dirty="0" smtClean="0">
              <a:sym typeface="Wingdings"/>
            </a:endParaRPr>
          </a:p>
          <a:p>
            <a:pPr marL="285750" indent="-285750">
              <a:buFont typeface="Wingdings" charset="0"/>
              <a:buChar char="à"/>
            </a:pPr>
            <a:r>
              <a:rPr lang="en-US" dirty="0" smtClean="0">
                <a:sym typeface="Wingdings"/>
              </a:rPr>
              <a:t>Favor </a:t>
            </a:r>
            <a:r>
              <a:rPr lang="en-US" dirty="0">
                <a:sym typeface="Wingdings"/>
              </a:rPr>
              <a:t>thick light materials.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7740327" y="771523"/>
            <a:ext cx="1045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Concrete</a:t>
            </a:r>
            <a:endParaRPr lang="en-US" b="1" dirty="0"/>
          </a:p>
        </p:txBody>
      </p:sp>
      <p:sp>
        <p:nvSpPr>
          <p:cNvPr id="15" name="Espace réservé de la date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09/15/2012</a:t>
            </a:r>
            <a:endParaRPr lang="fr-FR"/>
          </a:p>
        </p:txBody>
      </p:sp>
      <p:sp>
        <p:nvSpPr>
          <p:cNvPr id="16" name="Espace réservé du pied de page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3544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63131" y="0"/>
            <a:ext cx="6584244" cy="848135"/>
          </a:xfrm>
        </p:spPr>
        <p:txBody>
          <a:bodyPr/>
          <a:lstStyle/>
          <a:p>
            <a:r>
              <a:rPr lang="en-US" dirty="0" smtClean="0"/>
              <a:t>STEREO </a:t>
            </a:r>
            <a:r>
              <a:rPr lang="en-US" smtClean="0"/>
              <a:t>shape only </a:t>
            </a:r>
            <a:r>
              <a:rPr lang="en-US" dirty="0"/>
              <a:t>c</a:t>
            </a:r>
            <a:r>
              <a:rPr lang="en-US" smtClean="0"/>
              <a:t>ontours</a:t>
            </a:r>
            <a:endParaRPr lang="en-US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09/15/2012</a:t>
            </a: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69E58-505F-E747-B709-81060885154F}" type="slidenum">
              <a:rPr lang="en-US" smtClean="0"/>
              <a:t>31</a:t>
            </a:fld>
            <a:endParaRPr lang="en-US"/>
          </a:p>
        </p:txBody>
      </p:sp>
      <p:pic>
        <p:nvPicPr>
          <p:cNvPr id="7" name="Image 6" descr="Contour_ILL_300d_5MeV_05Bump.pdf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322" t="7642"/>
          <a:stretch/>
        </p:blipFill>
        <p:spPr>
          <a:xfrm>
            <a:off x="714368" y="1022148"/>
            <a:ext cx="5203304" cy="5404555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6335919" y="2848942"/>
            <a:ext cx="23508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Background shape uncertainty</a:t>
            </a:r>
            <a:endParaRPr lang="en-US" sz="2000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560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DANSS contour </a:t>
            </a:r>
            <a:r>
              <a:rPr lang="fr-FR" dirty="0" err="1" smtClean="0"/>
              <a:t>from</a:t>
            </a:r>
            <a:r>
              <a:rPr lang="fr-FR" dirty="0" smtClean="0"/>
              <a:t> Saclay team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2"/>
          </p:nvPr>
        </p:nvSpPr>
        <p:spPr>
          <a:xfrm>
            <a:off x="206515" y="5454225"/>
            <a:ext cx="8820980" cy="1053416"/>
          </a:xfrm>
        </p:spPr>
        <p:txBody>
          <a:bodyPr/>
          <a:lstStyle/>
          <a:p>
            <a:r>
              <a:rPr lang="fr-FR" dirty="0" err="1" smtClean="0"/>
              <a:t>Core</a:t>
            </a:r>
            <a:r>
              <a:rPr lang="fr-FR" dirty="0" smtClean="0"/>
              <a:t> size </a:t>
            </a:r>
            <a:r>
              <a:rPr lang="fr-FR" dirty="0" err="1" smtClean="0"/>
              <a:t>prevents</a:t>
            </a:r>
            <a:r>
              <a:rPr lang="fr-FR" dirty="0" smtClean="0"/>
              <a:t>  effective oscillation </a:t>
            </a:r>
            <a:r>
              <a:rPr lang="fr-FR" dirty="0" err="1" smtClean="0"/>
              <a:t>detection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09/15/2012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01A193-C9C4-4E22-BE40-75BD37C004DC}" type="slidenum">
              <a:rPr lang="fr-FR" smtClean="0"/>
              <a:pPr>
                <a:defRPr/>
              </a:pPr>
              <a:t>32</a:t>
            </a:fld>
            <a:endParaRPr lang="fr-FR"/>
          </a:p>
        </p:txBody>
      </p:sp>
      <p:pic>
        <p:nvPicPr>
          <p:cNvPr id="9218" name="Picture 2" descr="\\Dapdc5\jgaffiot\Desktop\Danss_EvisRatio.ep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5" y="2123855"/>
            <a:ext cx="4680570" cy="3169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\\Dapdc5\jgaffiot\Desktop\contours_danss_100j.eps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0" y="1955730"/>
            <a:ext cx="4537076" cy="3256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5517105" y="1463871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Shape </a:t>
            </a:r>
            <a:r>
              <a:rPr lang="fr-FR" dirty="0" err="1" smtClean="0"/>
              <a:t>only</a:t>
            </a:r>
            <a:r>
              <a:rPr lang="fr-FR" dirty="0" smtClean="0"/>
              <a:t> </a:t>
            </a:r>
            <a:r>
              <a:rPr lang="fr-FR" dirty="0" err="1" smtClean="0"/>
              <a:t>analysis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6501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Mean cross-section per fission</a:t>
            </a:r>
            <a:endParaRPr lang="en-US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09/15/2012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F03FA-06A6-CD41-994F-B013EA6E7F1D}" type="slidenum">
              <a:rPr lang="fr-FR" smtClean="0"/>
              <a:pPr/>
              <a:t>33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905563" y="1431380"/>
            <a:ext cx="726661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charset="2"/>
              <a:buChar char="§"/>
            </a:pPr>
            <a:r>
              <a:rPr lang="fr-FR" sz="2000" dirty="0" smtClean="0"/>
              <a:t> </a:t>
            </a:r>
            <a:r>
              <a:rPr lang="fr-FR" sz="2000" dirty="0" err="1" smtClean="0">
                <a:latin typeface="Symbol" charset="2"/>
                <a:cs typeface="Symbol" charset="2"/>
              </a:rPr>
              <a:t>ν</a:t>
            </a:r>
            <a:r>
              <a:rPr lang="fr-FR" sz="2000" dirty="0" smtClean="0"/>
              <a:t>-flux: </a:t>
            </a:r>
            <a:r>
              <a:rPr lang="fr-FR" sz="2000" baseline="30000" dirty="0" smtClean="0"/>
              <a:t>235</a:t>
            </a:r>
            <a:r>
              <a:rPr lang="fr-FR" sz="2000" dirty="0" smtClean="0"/>
              <a:t>U +3.7%, </a:t>
            </a:r>
            <a:r>
              <a:rPr lang="fr-FR" sz="2000" baseline="30000" dirty="0" smtClean="0"/>
              <a:t>239</a:t>
            </a:r>
            <a:r>
              <a:rPr lang="fr-FR" sz="2000" dirty="0" smtClean="0"/>
              <a:t>Pu +4.2%, </a:t>
            </a:r>
            <a:r>
              <a:rPr lang="fr-FR" sz="2000" baseline="30000" dirty="0" smtClean="0"/>
              <a:t>241</a:t>
            </a:r>
            <a:r>
              <a:rPr lang="fr-FR" sz="2000" dirty="0" smtClean="0"/>
              <a:t>Pu +4.7%, </a:t>
            </a:r>
            <a:r>
              <a:rPr lang="fr-FR" sz="2000" baseline="30000" dirty="0" smtClean="0"/>
              <a:t>238</a:t>
            </a:r>
            <a:r>
              <a:rPr lang="fr-FR" sz="2000" dirty="0" smtClean="0"/>
              <a:t>U +9.8% (</a:t>
            </a:r>
            <a:r>
              <a:rPr lang="fr-FR" sz="2000" dirty="0" err="1" smtClean="0"/>
              <a:t>σ</a:t>
            </a:r>
            <a:r>
              <a:rPr lang="fr-FR" sz="2000" baseline="-25000" dirty="0" err="1" smtClean="0"/>
              <a:t>f</a:t>
            </a:r>
            <a:r>
              <a:rPr lang="fr-FR" sz="2000" baseline="30000" dirty="0" err="1" smtClean="0"/>
              <a:t>pred</a:t>
            </a:r>
            <a:r>
              <a:rPr lang="fr-FR" sz="2000" dirty="0" smtClean="0"/>
              <a:t> </a:t>
            </a:r>
            <a:r>
              <a:rPr lang="fr-FR" sz="2000" dirty="0" smtClean="0">
                <a:latin typeface="Wingdings"/>
                <a:ea typeface="Wingdings"/>
                <a:cs typeface="Wingdings"/>
              </a:rPr>
              <a:t></a:t>
            </a:r>
            <a:r>
              <a:rPr lang="fr-FR" sz="2000" dirty="0" smtClean="0"/>
              <a:t>)</a:t>
            </a:r>
          </a:p>
          <a:p>
            <a:r>
              <a:rPr lang="fr-FR" sz="2000" dirty="0" smtClean="0"/>
              <a:t> </a:t>
            </a:r>
          </a:p>
          <a:p>
            <a:pPr>
              <a:buFont typeface="Wingdings" charset="2"/>
              <a:buChar char="§"/>
            </a:pPr>
            <a:r>
              <a:rPr lang="fr-FR" sz="2000" dirty="0"/>
              <a:t> Neutron </a:t>
            </a:r>
            <a:r>
              <a:rPr lang="fr-FR" sz="2000" dirty="0" err="1"/>
              <a:t>lifetime</a:t>
            </a:r>
            <a:r>
              <a:rPr lang="fr-FR" sz="2000" dirty="0"/>
              <a:t> </a:t>
            </a:r>
            <a:r>
              <a:rPr lang="fr-FR" sz="2000" dirty="0" err="1"/>
              <a:t>decrease</a:t>
            </a:r>
            <a:r>
              <a:rPr lang="fr-FR" sz="2000" dirty="0"/>
              <a:t> by a few % (</a:t>
            </a:r>
            <a:r>
              <a:rPr lang="fr-FR" sz="2000" dirty="0" err="1"/>
              <a:t>σ</a:t>
            </a:r>
            <a:r>
              <a:rPr lang="fr-FR" sz="2000" baseline="-25000" dirty="0" err="1"/>
              <a:t>f</a:t>
            </a:r>
            <a:r>
              <a:rPr lang="fr-FR" sz="2000" baseline="30000" dirty="0" err="1"/>
              <a:t>pred</a:t>
            </a:r>
            <a:r>
              <a:rPr lang="fr-FR" sz="2000" dirty="0"/>
              <a:t> </a:t>
            </a:r>
            <a:r>
              <a:rPr lang="fr-FR" sz="2000" dirty="0">
                <a:latin typeface="Wingdings"/>
                <a:ea typeface="Wingdings"/>
                <a:cs typeface="Wingdings"/>
              </a:rPr>
              <a:t></a:t>
            </a:r>
            <a:r>
              <a:rPr lang="fr-FR" sz="2000" dirty="0"/>
              <a:t>)</a:t>
            </a:r>
            <a:endParaRPr lang="en-US" sz="2000" dirty="0"/>
          </a:p>
          <a:p>
            <a:pPr>
              <a:buFont typeface="Wingdings" charset="2"/>
              <a:buChar char="§"/>
            </a:pPr>
            <a:endParaRPr lang="fr-FR" sz="2000" dirty="0" smtClean="0"/>
          </a:p>
          <a:p>
            <a:pPr>
              <a:buFont typeface="Wingdings" charset="2"/>
              <a:buChar char="§"/>
            </a:pPr>
            <a:r>
              <a:rPr lang="fr-FR" sz="2000" dirty="0" smtClean="0"/>
              <a:t> Off-</a:t>
            </a:r>
            <a:r>
              <a:rPr lang="fr-FR" sz="2000" dirty="0" err="1" smtClean="0"/>
              <a:t>equilibrium</a:t>
            </a:r>
            <a:r>
              <a:rPr lang="fr-FR" sz="2000" dirty="0" smtClean="0"/>
              <a:t> corrections (</a:t>
            </a:r>
            <a:r>
              <a:rPr lang="fr-FR" sz="2000" dirty="0" err="1" smtClean="0"/>
              <a:t>σ</a:t>
            </a:r>
            <a:r>
              <a:rPr lang="fr-FR" sz="2000" baseline="-25000" dirty="0" err="1" smtClean="0"/>
              <a:t>f</a:t>
            </a:r>
            <a:r>
              <a:rPr lang="fr-FR" sz="2000" baseline="30000" dirty="0" err="1" smtClean="0"/>
              <a:t>pred</a:t>
            </a:r>
            <a:r>
              <a:rPr lang="fr-FR" sz="2000" dirty="0" smtClean="0"/>
              <a:t> </a:t>
            </a:r>
            <a:r>
              <a:rPr lang="fr-FR" sz="2000" dirty="0" smtClean="0">
                <a:latin typeface="Wingdings"/>
                <a:ea typeface="Wingdings"/>
                <a:cs typeface="Wingdings"/>
              </a:rPr>
              <a:t></a:t>
            </a:r>
            <a:r>
              <a:rPr lang="fr-FR" sz="2000" dirty="0" smtClean="0"/>
              <a:t>)</a:t>
            </a:r>
          </a:p>
          <a:p>
            <a:endParaRPr lang="fr-FR" sz="2000" dirty="0" smtClean="0"/>
          </a:p>
        </p:txBody>
      </p:sp>
      <p:sp>
        <p:nvSpPr>
          <p:cNvPr id="9" name="TextBox 6"/>
          <p:cNvSpPr txBox="1">
            <a:spLocks noChangeArrowheads="1"/>
          </p:cNvSpPr>
          <p:nvPr/>
        </p:nvSpPr>
        <p:spPr bwMode="auto">
          <a:xfrm>
            <a:off x="7220020" y="4436043"/>
            <a:ext cx="9565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2400" b="1" dirty="0" smtClean="0">
                <a:solidFill>
                  <a:srgbClr val="4F81BD"/>
                </a:solidFill>
                <a:latin typeface="Calibri"/>
                <a:ea typeface="Arial" charset="0"/>
                <a:cs typeface="Calibri"/>
              </a:rPr>
              <a:t>+4.7%</a:t>
            </a:r>
            <a:endParaRPr lang="fr-FR" sz="2400" b="1" dirty="0">
              <a:solidFill>
                <a:srgbClr val="4F81BD"/>
              </a:solidFill>
              <a:latin typeface="Calibri"/>
              <a:ea typeface="Arial" charset="0"/>
              <a:cs typeface="Calibri"/>
            </a:endParaRPr>
          </a:p>
        </p:txBody>
      </p:sp>
      <p:sp>
        <p:nvSpPr>
          <p:cNvPr id="10" name="TextBox 7"/>
          <p:cNvSpPr txBox="1">
            <a:spLocks noChangeArrowheads="1"/>
          </p:cNvSpPr>
          <p:nvPr/>
        </p:nvSpPr>
        <p:spPr bwMode="auto">
          <a:xfrm>
            <a:off x="7220020" y="4875945"/>
            <a:ext cx="9565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2400" b="1" dirty="0" smtClean="0">
                <a:solidFill>
                  <a:srgbClr val="4F81BD"/>
                </a:solidFill>
                <a:latin typeface="Calibri"/>
                <a:ea typeface="Arial" charset="0"/>
                <a:cs typeface="Calibri"/>
              </a:rPr>
              <a:t>+5.0%</a:t>
            </a:r>
            <a:endParaRPr lang="fr-FR" sz="2400" b="1" dirty="0">
              <a:solidFill>
                <a:srgbClr val="4F81BD"/>
              </a:solidFill>
              <a:latin typeface="Calibri"/>
              <a:ea typeface="Arial" charset="0"/>
              <a:cs typeface="Calibri"/>
            </a:endParaRPr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7220020" y="5289112"/>
            <a:ext cx="9565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2400" b="1" dirty="0">
                <a:solidFill>
                  <a:srgbClr val="4F81BD"/>
                </a:solidFill>
                <a:latin typeface="Calibri"/>
                <a:ea typeface="Arial" charset="0"/>
                <a:cs typeface="Calibri"/>
              </a:rPr>
              <a:t>+</a:t>
            </a:r>
            <a:r>
              <a:rPr lang="fr-FR" sz="2400" b="1" dirty="0" smtClean="0">
                <a:solidFill>
                  <a:srgbClr val="4F81BD"/>
                </a:solidFill>
                <a:latin typeface="Calibri"/>
                <a:ea typeface="Arial" charset="0"/>
                <a:cs typeface="Calibri"/>
              </a:rPr>
              <a:t>9.7%</a:t>
            </a:r>
            <a:endParaRPr lang="fr-FR" sz="2400" b="1" dirty="0">
              <a:solidFill>
                <a:srgbClr val="4F81BD"/>
              </a:solidFill>
              <a:latin typeface="Calibri"/>
              <a:ea typeface="Arial" charset="0"/>
              <a:cs typeface="Calibri"/>
            </a:endParaRPr>
          </a:p>
        </p:txBody>
      </p:sp>
      <p:sp>
        <p:nvSpPr>
          <p:cNvPr id="12" name="TextBox 9"/>
          <p:cNvSpPr txBox="1">
            <a:spLocks noChangeArrowheads="1"/>
          </p:cNvSpPr>
          <p:nvPr/>
        </p:nvSpPr>
        <p:spPr bwMode="auto">
          <a:xfrm>
            <a:off x="7220020" y="5687323"/>
            <a:ext cx="9565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2400" b="1" dirty="0" smtClean="0">
                <a:solidFill>
                  <a:srgbClr val="4F81BD"/>
                </a:solidFill>
                <a:latin typeface="Calibri"/>
                <a:ea typeface="Arial" charset="0"/>
                <a:cs typeface="Calibri"/>
              </a:rPr>
              <a:t>+5.2</a:t>
            </a:r>
            <a:r>
              <a:rPr lang="fr-FR" sz="2400" b="1" dirty="0">
                <a:solidFill>
                  <a:srgbClr val="4F81BD"/>
                </a:solidFill>
                <a:latin typeface="Calibri"/>
                <a:ea typeface="Arial" charset="0"/>
                <a:cs typeface="Calibri"/>
              </a:rPr>
              <a:t>%</a:t>
            </a:r>
          </a:p>
        </p:txBody>
      </p:sp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6998875" y="4074093"/>
            <a:ext cx="12725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fr-FR" sz="2400" b="1" dirty="0">
                <a:solidFill>
                  <a:srgbClr val="4F81BD"/>
                </a:solidFill>
                <a:latin typeface="Calibri"/>
                <a:ea typeface="Arial" charset="0"/>
                <a:cs typeface="Calibri"/>
              </a:rPr>
              <a:t>new/</a:t>
            </a:r>
            <a:r>
              <a:rPr lang="fr-FR" sz="2400" b="1" dirty="0" err="1" smtClean="0">
                <a:solidFill>
                  <a:srgbClr val="4F81BD"/>
                </a:solidFill>
                <a:latin typeface="Calibri"/>
                <a:ea typeface="Arial" charset="0"/>
                <a:cs typeface="Calibri"/>
              </a:rPr>
              <a:t>old</a:t>
            </a:r>
            <a:endParaRPr lang="fr-FR" sz="2400" b="1" dirty="0">
              <a:solidFill>
                <a:srgbClr val="4F81BD"/>
              </a:solidFill>
              <a:latin typeface="Calibri"/>
              <a:ea typeface="Arial" charset="0"/>
              <a:cs typeface="Calibri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94522" y="3456609"/>
            <a:ext cx="46236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4F81BD"/>
                </a:solidFill>
              </a:rPr>
              <a:t>Updated cross-sections per fission:</a:t>
            </a:r>
            <a:endParaRPr lang="en-US" sz="2400" b="1" dirty="0">
              <a:solidFill>
                <a:srgbClr val="4F81BD"/>
              </a:solidFill>
            </a:endParaRPr>
          </a:p>
        </p:txBody>
      </p:sp>
      <p:pic>
        <p:nvPicPr>
          <p:cNvPr id="3" name="Image 2" descr="TableNewSpec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4961" y="3931642"/>
            <a:ext cx="4885420" cy="2386940"/>
          </a:xfrm>
          <a:prstGeom prst="rect">
            <a:avLst/>
          </a:prstGeom>
        </p:spPr>
      </p:pic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528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Symbol" pitchFamily="18" charset="2"/>
                <a:ea typeface="Arial" charset="0"/>
                <a:cs typeface="Arial" charset="0"/>
              </a:rPr>
              <a:t>n</a:t>
            </a:r>
            <a:r>
              <a:rPr lang="en-US" dirty="0" smtClean="0">
                <a:ea typeface="Arial" charset="0"/>
                <a:cs typeface="Arial" charset="0"/>
              </a:rPr>
              <a:t> spectrum emitted by a reactor </a:t>
            </a:r>
            <a:endParaRPr lang="en-US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09/15/2012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F03FA-06A6-CD41-994F-B013EA6E7F1D}" type="slidenum">
              <a:rPr lang="fr-FR" smtClean="0"/>
              <a:pPr/>
              <a:t>34</a:t>
            </a:fld>
            <a:endParaRPr lang="fr-FR"/>
          </a:p>
        </p:txBody>
      </p:sp>
      <p:pic>
        <p:nvPicPr>
          <p:cNvPr id="7" name="Picture 20" descr=" 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20253" y="1284835"/>
            <a:ext cx="4979736" cy="4708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Objet 8"/>
          <p:cNvGraphicFramePr>
            <a:graphicFrameLocks noChangeAspect="1"/>
          </p:cNvGraphicFramePr>
          <p:nvPr/>
        </p:nvGraphicFramePr>
        <p:xfrm>
          <a:off x="6889898" y="2268398"/>
          <a:ext cx="992188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4" name="Équation" r:id="rId4" imgW="393700" imgH="177800" progId="Equation.3">
                  <p:embed/>
                </p:oleObj>
              </mc:Choice>
              <mc:Fallback>
                <p:oleObj name="Équation" r:id="rId4" imgW="393700" imgH="177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9898" y="2268398"/>
                        <a:ext cx="992188" cy="447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ZoneTexte 9"/>
          <p:cNvSpPr txBox="1"/>
          <p:nvPr/>
        </p:nvSpPr>
        <p:spPr>
          <a:xfrm>
            <a:off x="6305837" y="2981737"/>
            <a:ext cx="220869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=</a:t>
            </a:r>
          </a:p>
          <a:p>
            <a:pPr algn="ctr"/>
            <a:endParaRPr lang="en-US" sz="1600" dirty="0" smtClean="0"/>
          </a:p>
          <a:p>
            <a:pPr algn="ctr"/>
            <a:r>
              <a:rPr lang="en-US" sz="3200" dirty="0" smtClean="0">
                <a:latin typeface="Symbol" charset="2"/>
                <a:cs typeface="Symbol" charset="2"/>
              </a:rPr>
              <a:t>S</a:t>
            </a:r>
            <a:r>
              <a:rPr lang="en-US" sz="2400" dirty="0" smtClean="0"/>
              <a:t> all fission products</a:t>
            </a:r>
            <a:endParaRPr lang="en-US" sz="2400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428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Titre 1"/>
          <p:cNvSpPr>
            <a:spLocks noGrp="1"/>
          </p:cNvSpPr>
          <p:nvPr>
            <p:ph type="title"/>
          </p:nvPr>
        </p:nvSpPr>
        <p:spPr>
          <a:xfrm>
            <a:off x="1375810" y="-36385"/>
            <a:ext cx="8686800" cy="849982"/>
          </a:xfrm>
        </p:spPr>
        <p:txBody>
          <a:bodyPr>
            <a:normAutofit/>
          </a:bodyPr>
          <a:lstStyle/>
          <a:p>
            <a:r>
              <a:rPr lang="en-US" dirty="0">
                <a:ea typeface="Arial" charset="0"/>
                <a:cs typeface="Arial" charset="0"/>
              </a:rPr>
              <a:t>A</a:t>
            </a:r>
            <a:r>
              <a:rPr lang="en-US" b="1" dirty="0" smtClean="0">
                <a:ea typeface="Arial" charset="0"/>
                <a:cs typeface="Arial" charset="0"/>
              </a:rPr>
              <a:t>ccurate prediction of reactor </a:t>
            </a:r>
            <a:r>
              <a:rPr lang="en-US" b="1" dirty="0" smtClean="0">
                <a:latin typeface="Symbol" pitchFamily="18" charset="2"/>
                <a:ea typeface="Arial" charset="0"/>
                <a:cs typeface="Arial" charset="0"/>
              </a:rPr>
              <a:t>n</a:t>
            </a:r>
            <a:r>
              <a:rPr lang="en-US" b="1" dirty="0" smtClean="0">
                <a:ea typeface="Arial" charset="0"/>
                <a:cs typeface="Arial" charset="0"/>
              </a:rPr>
              <a:t> spectra</a:t>
            </a:r>
          </a:p>
        </p:txBody>
      </p:sp>
      <p:graphicFrame>
        <p:nvGraphicFramePr>
          <p:cNvPr id="1945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708924"/>
              </p:ext>
            </p:extLst>
          </p:nvPr>
        </p:nvGraphicFramePr>
        <p:xfrm>
          <a:off x="892827" y="3296420"/>
          <a:ext cx="4876800" cy="1082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6" name="…quation" r:id="rId3" imgW="2400300" imgH="533400" progId="Equation.3">
                  <p:embed/>
                </p:oleObj>
              </mc:Choice>
              <mc:Fallback>
                <p:oleObj name="…quation" r:id="rId3" imgW="2400300" imgH="533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2827" y="3296420"/>
                        <a:ext cx="4876800" cy="1082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er 31"/>
          <p:cNvGrpSpPr>
            <a:grpSpLocks/>
          </p:cNvGrpSpPr>
          <p:nvPr/>
        </p:nvGrpSpPr>
        <p:grpSpPr bwMode="auto">
          <a:xfrm>
            <a:off x="89167" y="1488763"/>
            <a:ext cx="6826533" cy="4296019"/>
            <a:chOff x="-279809" y="1950619"/>
            <a:chExt cx="6825523" cy="4296118"/>
          </a:xfrm>
        </p:grpSpPr>
        <p:sp>
          <p:nvSpPr>
            <p:cNvPr id="19467" name="ZoneTexte 11"/>
            <p:cNvSpPr txBox="1">
              <a:spLocks noChangeArrowheads="1"/>
            </p:cNvSpPr>
            <p:nvPr/>
          </p:nvSpPr>
          <p:spPr bwMode="auto">
            <a:xfrm>
              <a:off x="-189636" y="2270150"/>
              <a:ext cx="2360878" cy="831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600" dirty="0">
                  <a:latin typeface="Arial" charset="0"/>
                  <a:ea typeface="Arial" charset="0"/>
                  <a:cs typeface="Arial" charset="0"/>
                </a:rPr>
                <a:t>Thermal </a:t>
              </a:r>
              <a:r>
                <a:rPr lang="en-US" sz="1600" dirty="0" smtClean="0">
                  <a:latin typeface="Arial" charset="0"/>
                  <a:ea typeface="Arial" charset="0"/>
                  <a:cs typeface="Arial" charset="0"/>
                </a:rPr>
                <a:t>power</a:t>
              </a:r>
              <a:endParaRPr lang="en-US" sz="1600" dirty="0">
                <a:latin typeface="Arial" charset="0"/>
                <a:ea typeface="Arial" charset="0"/>
                <a:cs typeface="Arial" charset="0"/>
              </a:endParaRPr>
            </a:p>
            <a:p>
              <a:pPr algn="ctr"/>
              <a:r>
                <a:rPr lang="en-US" sz="1600" i="1" dirty="0" err="1" smtClean="0">
                  <a:latin typeface="Arial" charset="0"/>
                  <a:ea typeface="Arial" charset="0"/>
                  <a:cs typeface="Arial" charset="0"/>
                </a:rPr>
                <a:t>δP</a:t>
              </a:r>
              <a:r>
                <a:rPr lang="en-US" sz="1600" i="1" baseline="-25000" dirty="0" err="1" smtClean="0">
                  <a:latin typeface="Arial" charset="0"/>
                  <a:ea typeface="Arial" charset="0"/>
                  <a:cs typeface="Arial" charset="0"/>
                </a:rPr>
                <a:t>th</a:t>
              </a:r>
              <a:r>
                <a:rPr lang="en-US" sz="1600" dirty="0" smtClean="0">
                  <a:latin typeface="Arial" charset="0"/>
                  <a:ea typeface="Arial" charset="0"/>
                  <a:cs typeface="Arial" charset="0"/>
                </a:rPr>
                <a:t> ~ 0.5% at commercial  reactors</a:t>
              </a:r>
              <a:endParaRPr lang="en-US" sz="1600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9468" name="ZoneTexte 12"/>
            <p:cNvSpPr txBox="1">
              <a:spLocks noChangeArrowheads="1"/>
            </p:cNvSpPr>
            <p:nvPr/>
          </p:nvSpPr>
          <p:spPr bwMode="auto">
            <a:xfrm>
              <a:off x="3596843" y="2322200"/>
              <a:ext cx="2611532" cy="607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600" dirty="0">
                  <a:latin typeface="Arial" charset="0"/>
                  <a:ea typeface="Arial" charset="0"/>
                  <a:cs typeface="Arial" charset="0"/>
                </a:rPr>
                <a:t>Fraction of fissions from isotope </a:t>
              </a:r>
              <a:r>
                <a:rPr lang="en-US" sz="1600" i="1" dirty="0">
                  <a:latin typeface="Arial" charset="0"/>
                  <a:ea typeface="Arial" charset="0"/>
                  <a:cs typeface="Arial" charset="0"/>
                </a:rPr>
                <a:t>k</a:t>
              </a:r>
              <a:r>
                <a:rPr lang="en-US" sz="1600" dirty="0">
                  <a:latin typeface="Arial" charset="0"/>
                  <a:ea typeface="Arial" charset="0"/>
                  <a:cs typeface="Arial" charset="0"/>
                </a:rPr>
                <a:t>, </a:t>
              </a:r>
              <a:r>
                <a:rPr lang="en-US" sz="1600" i="1" dirty="0" err="1">
                  <a:latin typeface="Arial" charset="0"/>
                  <a:ea typeface="Arial" charset="0"/>
                  <a:cs typeface="Arial" charset="0"/>
                </a:rPr>
                <a:t>δ</a:t>
              </a:r>
              <a:r>
                <a:rPr lang="en-US" sz="1600" i="1" dirty="0" err="1">
                  <a:latin typeface="Symbol" charset="2"/>
                  <a:ea typeface="Arial" charset="0"/>
                  <a:cs typeface="Symbol" charset="2"/>
                </a:rPr>
                <a:t>a</a:t>
              </a:r>
              <a:r>
                <a:rPr lang="en-US" sz="1600" i="1" baseline="-25000" dirty="0" err="1">
                  <a:latin typeface="Arial" charset="0"/>
                  <a:ea typeface="Arial" charset="0"/>
                  <a:cs typeface="Arial" charset="0"/>
                </a:rPr>
                <a:t>k</a:t>
              </a:r>
              <a:r>
                <a:rPr lang="en-US" sz="1600" dirty="0">
                  <a:latin typeface="Arial" charset="0"/>
                  <a:ea typeface="Arial" charset="0"/>
                  <a:cs typeface="Arial" charset="0"/>
                </a:rPr>
                <a:t>=few </a:t>
              </a:r>
              <a:r>
                <a:rPr lang="en-US" sz="1600" dirty="0" smtClean="0">
                  <a:latin typeface="Arial" charset="0"/>
                  <a:ea typeface="Arial" charset="0"/>
                  <a:cs typeface="Arial" charset="0"/>
                </a:rPr>
                <a:t>%</a:t>
              </a:r>
              <a:endParaRPr lang="en-US" sz="1600" baseline="-25000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9469" name="ZoneTexte 13"/>
            <p:cNvSpPr txBox="1">
              <a:spLocks noChangeArrowheads="1"/>
            </p:cNvSpPr>
            <p:nvPr/>
          </p:nvSpPr>
          <p:spPr bwMode="auto">
            <a:xfrm>
              <a:off x="-271786" y="5537714"/>
              <a:ext cx="2414488" cy="5847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600" dirty="0">
                  <a:latin typeface="Arial" charset="0"/>
                  <a:ea typeface="Arial" charset="0"/>
                  <a:cs typeface="Arial" charset="0"/>
                </a:rPr>
                <a:t>E released per fissions of isotope </a:t>
              </a:r>
              <a:r>
                <a:rPr lang="en-US" sz="1600" i="1" dirty="0" err="1">
                  <a:latin typeface="Arial" charset="0"/>
                  <a:ea typeface="Arial" charset="0"/>
                  <a:cs typeface="Arial" charset="0"/>
                </a:rPr>
                <a:t>k</a:t>
              </a:r>
              <a:r>
                <a:rPr lang="en-US" sz="1600" dirty="0">
                  <a:latin typeface="Arial" charset="0"/>
                  <a:ea typeface="Arial" charset="0"/>
                  <a:cs typeface="Arial" charset="0"/>
                </a:rPr>
                <a:t>, </a:t>
              </a:r>
              <a:r>
                <a:rPr lang="en-US" sz="1600" i="1" dirty="0">
                  <a:latin typeface="Arial" charset="0"/>
                  <a:ea typeface="Arial" charset="0"/>
                  <a:cs typeface="Arial" charset="0"/>
                </a:rPr>
                <a:t>δE</a:t>
              </a:r>
              <a:r>
                <a:rPr lang="en-US" sz="1600" i="1" baseline="-25000" dirty="0">
                  <a:latin typeface="Arial" charset="0"/>
                  <a:ea typeface="Arial" charset="0"/>
                  <a:cs typeface="Arial" charset="0"/>
                </a:rPr>
                <a:t>k</a:t>
              </a:r>
              <a:r>
                <a:rPr lang="en-US" sz="1600" dirty="0">
                  <a:latin typeface="Arial" charset="0"/>
                  <a:ea typeface="Arial" charset="0"/>
                  <a:cs typeface="Arial" charset="0"/>
                </a:rPr>
                <a:t>≈0.3%</a:t>
              </a:r>
            </a:p>
          </p:txBody>
        </p:sp>
        <p:cxnSp>
          <p:nvCxnSpPr>
            <p:cNvPr id="16" name="Connecteur droit avec flèche 15"/>
            <p:cNvCxnSpPr/>
            <p:nvPr/>
          </p:nvCxnSpPr>
          <p:spPr>
            <a:xfrm flipH="1">
              <a:off x="4480998" y="4402838"/>
              <a:ext cx="266661" cy="835053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471" name="ZoneTexte 19"/>
            <p:cNvSpPr txBox="1">
              <a:spLocks noChangeArrowheads="1"/>
            </p:cNvSpPr>
            <p:nvPr/>
          </p:nvSpPr>
          <p:spPr bwMode="auto">
            <a:xfrm>
              <a:off x="2650497" y="5231051"/>
              <a:ext cx="3030452" cy="10156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 b="1" dirty="0" err="1">
                  <a:solidFill>
                    <a:srgbClr val="FF00FF"/>
                  </a:solidFill>
                  <a:latin typeface="Times" charset="0"/>
                  <a:ea typeface="Times" charset="0"/>
                  <a:cs typeface="Times" charset="0"/>
                </a:rPr>
                <a:t>ν</a:t>
              </a:r>
              <a:r>
                <a:rPr lang="en-US" sz="2000" b="1" dirty="0">
                  <a:solidFill>
                    <a:srgbClr val="FF00FF"/>
                  </a:solidFill>
                  <a:latin typeface="Arial" charset="0"/>
                  <a:ea typeface="Arial" charset="0"/>
                  <a:cs typeface="Arial" charset="0"/>
                </a:rPr>
                <a:t> spectrum per fission</a:t>
              </a:r>
            </a:p>
            <a:p>
              <a:pPr algn="ctr"/>
              <a:r>
                <a:rPr lang="en-US" sz="2000" b="1" dirty="0" smtClean="0">
                  <a:solidFill>
                    <a:srgbClr val="FF00FF"/>
                  </a:solidFill>
                  <a:latin typeface="Arial" charset="0"/>
                  <a:ea typeface="Arial" charset="0"/>
                  <a:cs typeface="Arial" charset="0"/>
                </a:rPr>
                <a:t>Dominant source of uncertainty</a:t>
              </a:r>
              <a:endParaRPr lang="en-US" sz="2000" b="1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cxnSp>
          <p:nvCxnSpPr>
            <p:cNvPr id="21" name="Connecteur droit avec flèche 20"/>
            <p:cNvCxnSpPr/>
            <p:nvPr/>
          </p:nvCxnSpPr>
          <p:spPr>
            <a:xfrm flipV="1">
              <a:off x="4162303" y="2913104"/>
              <a:ext cx="585354" cy="97696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avec flèche 22"/>
            <p:cNvCxnSpPr>
              <a:endCxn id="19476" idx="3"/>
            </p:cNvCxnSpPr>
            <p:nvPr/>
          </p:nvCxnSpPr>
          <p:spPr>
            <a:xfrm flipH="1">
              <a:off x="2171242" y="4597249"/>
              <a:ext cx="835300" cy="783216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avec flèche 24"/>
            <p:cNvCxnSpPr/>
            <p:nvPr/>
          </p:nvCxnSpPr>
          <p:spPr>
            <a:xfrm flipH="1" flipV="1">
              <a:off x="2014281" y="3190109"/>
              <a:ext cx="349301" cy="49517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475" name="ZoneTexte 18"/>
            <p:cNvSpPr txBox="1">
              <a:spLocks noChangeArrowheads="1"/>
            </p:cNvSpPr>
            <p:nvPr/>
          </p:nvSpPr>
          <p:spPr bwMode="auto">
            <a:xfrm>
              <a:off x="152095" y="1950619"/>
              <a:ext cx="1738070" cy="4001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b="1" dirty="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Reactor data</a:t>
              </a:r>
            </a:p>
          </p:txBody>
        </p:sp>
        <p:sp>
          <p:nvSpPr>
            <p:cNvPr id="19476" name="ZoneTexte 21"/>
            <p:cNvSpPr txBox="1">
              <a:spLocks noChangeArrowheads="1"/>
            </p:cNvSpPr>
            <p:nvPr/>
          </p:nvSpPr>
          <p:spPr bwMode="auto">
            <a:xfrm>
              <a:off x="-279809" y="5180405"/>
              <a:ext cx="2451050" cy="4001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b="1" dirty="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Nuclear databases</a:t>
              </a:r>
            </a:p>
          </p:txBody>
        </p:sp>
        <p:sp>
          <p:nvSpPr>
            <p:cNvPr id="19477" name="ZoneTexte 23"/>
            <p:cNvSpPr txBox="1">
              <a:spLocks noChangeArrowheads="1"/>
            </p:cNvSpPr>
            <p:nvPr/>
          </p:nvSpPr>
          <p:spPr bwMode="auto">
            <a:xfrm>
              <a:off x="3382810" y="1972298"/>
              <a:ext cx="3162904" cy="4001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b="1" dirty="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Reactor evolution </a:t>
              </a:r>
              <a:r>
                <a:rPr lang="en-US" sz="2000" b="1" dirty="0" smtClean="0">
                  <a:solidFill>
                    <a:schemeClr val="accent2"/>
                  </a:solidFill>
                  <a:latin typeface="Arial" charset="0"/>
                  <a:ea typeface="Arial" charset="0"/>
                  <a:cs typeface="Arial" charset="0"/>
                </a:rPr>
                <a:t>codes</a:t>
              </a:r>
            </a:p>
          </p:txBody>
        </p:sp>
      </p:grpSp>
      <p:sp>
        <p:nvSpPr>
          <p:cNvPr id="26" name="Espace réservé de la date 2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09/15/2012</a:t>
            </a:r>
            <a:endParaRPr lang="fr-FR" dirty="0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F03FA-06A6-CD41-994F-B013EA6E7F1D}" type="slidenum">
              <a:rPr lang="fr-FR" smtClean="0"/>
              <a:pPr/>
              <a:t>35</a:t>
            </a:fld>
            <a:endParaRPr lang="fr-FR"/>
          </a:p>
        </p:txBody>
      </p:sp>
      <p:graphicFrame>
        <p:nvGraphicFramePr>
          <p:cNvPr id="2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5599306"/>
              </p:ext>
            </p:extLst>
          </p:nvPr>
        </p:nvGraphicFramePr>
        <p:xfrm>
          <a:off x="6417929" y="2384142"/>
          <a:ext cx="2526277" cy="3414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7" name="Équation" r:id="rId5" imgW="1600200" imgH="215900" progId="Equation.3">
                  <p:embed/>
                </p:oleObj>
              </mc:Choice>
              <mc:Fallback>
                <p:oleObj name="Équation" r:id="rId5" imgW="1600200" imgH="215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17929" y="2384142"/>
                        <a:ext cx="2526277" cy="34142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8" name="Picture 60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321" b="1865"/>
          <a:stretch>
            <a:fillRect/>
          </a:stretch>
        </p:blipFill>
        <p:spPr bwMode="auto">
          <a:xfrm>
            <a:off x="5993723" y="2755010"/>
            <a:ext cx="3026256" cy="348520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036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27965" y="-36385"/>
            <a:ext cx="8229600" cy="849982"/>
          </a:xfrm>
        </p:spPr>
        <p:txBody>
          <a:bodyPr/>
          <a:lstStyle/>
          <a:p>
            <a:r>
              <a:rPr lang="en-US" dirty="0" smtClean="0"/>
              <a:t>Reactor Spectrum Calculation</a:t>
            </a:r>
            <a:endParaRPr lang="en-US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09/15/2012</a:t>
            </a: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69E58-505F-E747-B709-81060885154F}" type="slidenum">
              <a:rPr lang="en-US" smtClean="0"/>
              <a:t>36</a:t>
            </a:fld>
            <a:endParaRPr lang="en-US"/>
          </a:p>
        </p:txBody>
      </p:sp>
      <p:pic>
        <p:nvPicPr>
          <p:cNvPr id="7" name="Image 6" descr="ILL_det_nuSpectra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0832" y="2305405"/>
            <a:ext cx="4278904" cy="3901576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4863339" y="1930365"/>
            <a:ext cx="42033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Detected spectrum / fission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pic>
        <p:nvPicPr>
          <p:cNvPr id="9" name="Image 10" descr="Capture d’écran 2011-01-28 à 14.06.09.png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3031" y="2392028"/>
            <a:ext cx="3913201" cy="3743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Obje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6024778"/>
              </p:ext>
            </p:extLst>
          </p:nvPr>
        </p:nvGraphicFramePr>
        <p:xfrm>
          <a:off x="3970839" y="1179545"/>
          <a:ext cx="3665538" cy="641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8" name="Équation" r:id="rId5" imgW="1816100" imgH="317500" progId="Equation.3">
                  <p:embed/>
                </p:oleObj>
              </mc:Choice>
              <mc:Fallback>
                <p:oleObj name="Équation" r:id="rId5" imgW="1816100" imgH="317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970839" y="1179545"/>
                        <a:ext cx="3665538" cy="641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1351169" y="1299552"/>
            <a:ext cx="25028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Cross section / fission:</a:t>
            </a:r>
            <a:endParaRPr lang="en-US" sz="2000" dirty="0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0414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re 1"/>
          <p:cNvSpPr>
            <a:spLocks noGrp="1"/>
          </p:cNvSpPr>
          <p:nvPr>
            <p:ph type="title"/>
          </p:nvPr>
        </p:nvSpPr>
        <p:spPr>
          <a:xfrm>
            <a:off x="1303353" y="-3175"/>
            <a:ext cx="7904162" cy="908740"/>
          </a:xfrm>
        </p:spPr>
        <p:txBody>
          <a:bodyPr>
            <a:noAutofit/>
          </a:bodyPr>
          <a:lstStyle/>
          <a:p>
            <a:r>
              <a:rPr lang="en-US" b="1" dirty="0" smtClean="0">
                <a:ea typeface="Arial" charset="0"/>
                <a:cs typeface="Arial" charset="0"/>
              </a:rPr>
              <a:t>The guts of </a:t>
            </a:r>
            <a:r>
              <a:rPr lang="en-US" b="1" i="1" dirty="0" err="1" smtClean="0">
                <a:ea typeface="Arial" charset="0"/>
                <a:cs typeface="Arial" charset="0"/>
              </a:rPr>
              <a:t>S</a:t>
            </a:r>
            <a:r>
              <a:rPr lang="en-US" b="1" i="1" baseline="-25000" dirty="0" err="1" smtClean="0">
                <a:ea typeface="Arial" charset="0"/>
                <a:cs typeface="Arial" charset="0"/>
              </a:rPr>
              <a:t>k</a:t>
            </a:r>
            <a:r>
              <a:rPr lang="en-US" b="1" i="1" dirty="0" err="1" smtClean="0">
                <a:ea typeface="Arial" charset="0"/>
                <a:cs typeface="Arial" charset="0"/>
              </a:rPr>
              <a:t>(E</a:t>
            </a:r>
            <a:r>
              <a:rPr lang="en-US" b="1" i="1" dirty="0" smtClean="0">
                <a:ea typeface="Arial" charset="0"/>
                <a:cs typeface="Arial" charset="0"/>
              </a:rPr>
              <a:t>)</a:t>
            </a:r>
          </a:p>
        </p:txBody>
      </p:sp>
      <p:pic>
        <p:nvPicPr>
          <p:cNvPr id="20484" name="Image 11" descr="eqAntiNuSpectrum_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12882" y="1524170"/>
            <a:ext cx="3795713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Image 12" descr="eqAntiNuSpectrum_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9582" y="2873545"/>
            <a:ext cx="5334000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Image 13" descr="eqAntiNuSpectrum_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66670" y="4221332"/>
            <a:ext cx="4435475" cy="157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8" name="Rectangle 25"/>
          <p:cNvSpPr>
            <a:spLocks noChangeArrowheads="1"/>
          </p:cNvSpPr>
          <p:nvPr/>
        </p:nvSpPr>
        <p:spPr bwMode="auto">
          <a:xfrm>
            <a:off x="1669657" y="1571795"/>
            <a:ext cx="2133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 dirty="0">
                <a:solidFill>
                  <a:srgbClr val="50585F"/>
                </a:solidFill>
                <a:latin typeface="Arial" charset="0"/>
                <a:ea typeface="Arial" charset="0"/>
                <a:cs typeface="Arial" charset="0"/>
              </a:rPr>
              <a:t>Sum of all fission products’ activities</a:t>
            </a:r>
          </a:p>
          <a:p>
            <a:pPr algn="ctr"/>
            <a:endParaRPr lang="en-US" sz="16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0489" name="Rectangle 25"/>
          <p:cNvSpPr>
            <a:spLocks noChangeArrowheads="1"/>
          </p:cNvSpPr>
          <p:nvPr/>
        </p:nvSpPr>
        <p:spPr bwMode="auto">
          <a:xfrm>
            <a:off x="709220" y="3012184"/>
            <a:ext cx="2496375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 dirty="0">
                <a:solidFill>
                  <a:srgbClr val="50585F"/>
                </a:solidFill>
                <a:latin typeface="Arial" charset="0"/>
                <a:ea typeface="Arial" charset="0"/>
                <a:cs typeface="Arial" charset="0"/>
              </a:rPr>
              <a:t>Sum of all </a:t>
            </a:r>
            <a:r>
              <a:rPr lang="en-US" sz="1600" b="1" dirty="0" smtClean="0">
                <a:solidFill>
                  <a:srgbClr val="50585F"/>
                </a:solidFill>
                <a:latin typeface="Arial" charset="0"/>
                <a:ea typeface="Arial" charset="0"/>
                <a:cs typeface="Arial" charset="0"/>
              </a:rPr>
              <a:t>β-branches </a:t>
            </a:r>
            <a:r>
              <a:rPr lang="en-US" sz="1600" b="1" dirty="0">
                <a:solidFill>
                  <a:srgbClr val="50585F"/>
                </a:solidFill>
                <a:latin typeface="Arial" charset="0"/>
                <a:ea typeface="Arial" charset="0"/>
                <a:cs typeface="Arial" charset="0"/>
              </a:rPr>
              <a:t>of each fission </a:t>
            </a:r>
            <a:r>
              <a:rPr lang="en-US" sz="1600" b="1" dirty="0" smtClean="0">
                <a:solidFill>
                  <a:srgbClr val="50585F"/>
                </a:solidFill>
                <a:latin typeface="Arial" charset="0"/>
                <a:ea typeface="Arial" charset="0"/>
                <a:cs typeface="Arial" charset="0"/>
              </a:rPr>
              <a:t>product</a:t>
            </a:r>
            <a:endParaRPr lang="en-US" sz="1600" b="1" dirty="0" smtClean="0">
              <a:solidFill>
                <a:srgbClr val="FF0066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5" name="Connecteur droit 14"/>
          <p:cNvCxnSpPr/>
          <p:nvPr/>
        </p:nvCxnSpPr>
        <p:spPr>
          <a:xfrm rot="10800000" flipV="1">
            <a:off x="5222482" y="2154407"/>
            <a:ext cx="2247900" cy="719138"/>
          </a:xfrm>
          <a:prstGeom prst="line">
            <a:avLst/>
          </a:prstGeom>
          <a:ln>
            <a:solidFill>
              <a:srgbClr val="52A0E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 rot="16200000" flipH="1">
            <a:off x="7969651" y="2169488"/>
            <a:ext cx="857250" cy="827088"/>
          </a:xfrm>
          <a:prstGeom prst="line">
            <a:avLst/>
          </a:prstGeom>
          <a:ln>
            <a:solidFill>
              <a:srgbClr val="52A0E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/>
          <p:cNvCxnSpPr/>
          <p:nvPr/>
        </p:nvCxnSpPr>
        <p:spPr>
          <a:xfrm rot="10800000" flipV="1">
            <a:off x="3731820" y="3503782"/>
            <a:ext cx="2614612" cy="717550"/>
          </a:xfrm>
          <a:prstGeom prst="line">
            <a:avLst/>
          </a:prstGeom>
          <a:ln>
            <a:solidFill>
              <a:srgbClr val="52A0E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/>
        </p:nvCxnSpPr>
        <p:spPr>
          <a:xfrm>
            <a:off x="6775057" y="3503782"/>
            <a:ext cx="695325" cy="596900"/>
          </a:xfrm>
          <a:prstGeom prst="line">
            <a:avLst/>
          </a:prstGeom>
          <a:ln>
            <a:solidFill>
              <a:srgbClr val="52A0E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494" name="Rectangle 25"/>
          <p:cNvSpPr>
            <a:spLocks noChangeArrowheads="1"/>
          </p:cNvSpPr>
          <p:nvPr/>
        </p:nvSpPr>
        <p:spPr bwMode="auto">
          <a:xfrm>
            <a:off x="107074" y="4547215"/>
            <a:ext cx="1741487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 dirty="0">
                <a:solidFill>
                  <a:srgbClr val="50585F"/>
                </a:solidFill>
                <a:latin typeface="Arial" charset="0"/>
                <a:ea typeface="Arial" charset="0"/>
                <a:cs typeface="Arial" charset="0"/>
              </a:rPr>
              <a:t>Theory of β-decay</a:t>
            </a:r>
            <a:endParaRPr lang="en-US" sz="1600" b="1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0495" name="Image 13" descr="eqAntiNuSpectrum_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60245" y="4241970"/>
            <a:ext cx="8286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2" name="Connecteur droit 31"/>
          <p:cNvCxnSpPr/>
          <p:nvPr/>
        </p:nvCxnSpPr>
        <p:spPr>
          <a:xfrm rot="10800000" flipV="1">
            <a:off x="1042595" y="2292520"/>
            <a:ext cx="1597025" cy="581025"/>
          </a:xfrm>
          <a:prstGeom prst="line">
            <a:avLst/>
          </a:prstGeom>
          <a:ln>
            <a:solidFill>
              <a:srgbClr val="52A0E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/>
          <p:cNvCxnSpPr/>
          <p:nvPr/>
        </p:nvCxnSpPr>
        <p:spPr>
          <a:xfrm rot="16200000" flipH="1">
            <a:off x="2412607" y="2583033"/>
            <a:ext cx="581025" cy="0"/>
          </a:xfrm>
          <a:prstGeom prst="line">
            <a:avLst/>
          </a:prstGeom>
          <a:ln>
            <a:solidFill>
              <a:srgbClr val="52A0E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/>
          <p:cNvCxnSpPr/>
          <p:nvPr/>
        </p:nvCxnSpPr>
        <p:spPr>
          <a:xfrm rot="5400000">
            <a:off x="1386289" y="4054169"/>
            <a:ext cx="722312" cy="155575"/>
          </a:xfrm>
          <a:prstGeom prst="line">
            <a:avLst/>
          </a:prstGeom>
          <a:ln>
            <a:solidFill>
              <a:srgbClr val="52A0E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/>
          <p:cNvCxnSpPr/>
          <p:nvPr/>
        </p:nvCxnSpPr>
        <p:spPr>
          <a:xfrm rot="10800000" flipV="1">
            <a:off x="458776" y="3722032"/>
            <a:ext cx="1071562" cy="722312"/>
          </a:xfrm>
          <a:prstGeom prst="line">
            <a:avLst/>
          </a:prstGeom>
          <a:ln>
            <a:solidFill>
              <a:srgbClr val="52A0E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09/15/2012</a:t>
            </a:r>
            <a:endParaRPr lang="fr-FR" dirty="0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F03FA-06A6-CD41-994F-B013EA6E7F1D}" type="slidenum">
              <a:rPr lang="fr-FR" smtClean="0"/>
              <a:pPr/>
              <a:t>37</a:t>
            </a:fld>
            <a:endParaRPr lang="fr-FR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55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Theory of </a:t>
            </a:r>
            <a:r>
              <a:rPr lang="en-US" dirty="0" smtClean="0">
                <a:latin typeface="Symbol" charset="2"/>
                <a:cs typeface="Symbol" charset="2"/>
              </a:rPr>
              <a:t>b</a:t>
            </a:r>
            <a:r>
              <a:rPr lang="en-US" dirty="0" smtClean="0"/>
              <a:t>-decay</a:t>
            </a:r>
            <a:endParaRPr lang="en-US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09/15/2012</a:t>
            </a: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711B0-05FA-504D-BD1C-947127D58312}" type="slidenum">
              <a:rPr lang="en-US" smtClean="0"/>
              <a:t>38</a:t>
            </a:fld>
            <a:endParaRPr lang="en-US"/>
          </a:p>
        </p:txBody>
      </p:sp>
      <p:graphicFrame>
        <p:nvGraphicFramePr>
          <p:cNvPr id="7" name="Obje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4373994"/>
              </p:ext>
            </p:extLst>
          </p:nvPr>
        </p:nvGraphicFramePr>
        <p:xfrm>
          <a:off x="1227138" y="1879938"/>
          <a:ext cx="501650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0" name="Équation" r:id="rId3" imgW="2679700" imgH="254000" progId="Equation.3">
                  <p:embed/>
                </p:oleObj>
              </mc:Choice>
              <mc:Fallback>
                <p:oleObj name="Équation" r:id="rId3" imgW="2679700" imgH="254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27138" y="1879938"/>
                        <a:ext cx="5016500" cy="476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6590951"/>
              </p:ext>
            </p:extLst>
          </p:nvPr>
        </p:nvGraphicFramePr>
        <p:xfrm>
          <a:off x="865188" y="3723096"/>
          <a:ext cx="739140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1" name="Équation" r:id="rId5" imgW="3949700" imgH="254000" progId="Equation.3">
                  <p:embed/>
                </p:oleObj>
              </mc:Choice>
              <mc:Fallback>
                <p:oleObj name="Équation" r:id="rId5" imgW="3949700" imgH="254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65188" y="3723096"/>
                        <a:ext cx="7391400" cy="476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ZoneTexte 8"/>
          <p:cNvSpPr txBox="1"/>
          <p:nvPr/>
        </p:nvSpPr>
        <p:spPr>
          <a:xfrm>
            <a:off x="6548522" y="1641457"/>
            <a:ext cx="219803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W  = total energy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W</a:t>
            </a:r>
            <a:r>
              <a:rPr lang="en-US" baseline="-25000" dirty="0" smtClean="0"/>
              <a:t>0 </a:t>
            </a:r>
            <a:r>
              <a:rPr lang="en-US" dirty="0" smtClean="0"/>
              <a:t>= end-point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p</a:t>
            </a:r>
            <a:r>
              <a:rPr lang="en-US" dirty="0" smtClean="0"/>
              <a:t> = momentum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Z = Nuclear charge</a:t>
            </a:r>
            <a:endParaRPr lang="en-US" dirty="0"/>
          </a:p>
        </p:txBody>
      </p:sp>
      <p:sp>
        <p:nvSpPr>
          <p:cNvPr id="10" name="ZoneTexte 9"/>
          <p:cNvSpPr txBox="1"/>
          <p:nvPr/>
        </p:nvSpPr>
        <p:spPr>
          <a:xfrm>
            <a:off x="604251" y="1259206"/>
            <a:ext cx="1918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4F81BD"/>
                </a:solidFill>
              </a:rPr>
              <a:t>Fermi theory:</a:t>
            </a:r>
            <a:endParaRPr lang="en-US" sz="2400" b="1" dirty="0">
              <a:solidFill>
                <a:srgbClr val="4F81BD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604251" y="2959305"/>
            <a:ext cx="17340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4F81BD"/>
                </a:solidFill>
              </a:rPr>
              <a:t>Corrections: </a:t>
            </a:r>
            <a:endParaRPr lang="en-US" sz="2400" b="1" dirty="0">
              <a:solidFill>
                <a:srgbClr val="4F81BD"/>
              </a:solidFill>
            </a:endParaRPr>
          </a:p>
        </p:txBody>
      </p:sp>
      <p:sp>
        <p:nvSpPr>
          <p:cNvPr id="12" name="Accolade ouvrante 11"/>
          <p:cNvSpPr/>
          <p:nvPr/>
        </p:nvSpPr>
        <p:spPr>
          <a:xfrm rot="16200000">
            <a:off x="3237832" y="1593764"/>
            <a:ext cx="152399" cy="1446462"/>
          </a:xfrm>
          <a:prstGeom prst="leftBrac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ccolade ouvrante 12"/>
          <p:cNvSpPr/>
          <p:nvPr/>
        </p:nvSpPr>
        <p:spPr>
          <a:xfrm rot="16200000">
            <a:off x="4523663" y="1866692"/>
            <a:ext cx="102024" cy="903704"/>
          </a:xfrm>
          <a:prstGeom prst="leftBrac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ccolade ouvrante 13"/>
          <p:cNvSpPr/>
          <p:nvPr/>
        </p:nvSpPr>
        <p:spPr>
          <a:xfrm rot="16200000">
            <a:off x="5628855" y="1778412"/>
            <a:ext cx="102024" cy="1127542"/>
          </a:xfrm>
          <a:prstGeom prst="leftBrac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ZoneTexte 14"/>
          <p:cNvSpPr txBox="1"/>
          <p:nvPr/>
        </p:nvSpPr>
        <p:spPr>
          <a:xfrm>
            <a:off x="4055983" y="2331248"/>
            <a:ext cx="9892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Fermi function</a:t>
            </a:r>
            <a:endParaRPr lang="en-US" dirty="0"/>
          </a:p>
        </p:txBody>
      </p:sp>
      <p:sp>
        <p:nvSpPr>
          <p:cNvPr id="16" name="ZoneTexte 15"/>
          <p:cNvSpPr txBox="1"/>
          <p:nvPr/>
        </p:nvSpPr>
        <p:spPr>
          <a:xfrm>
            <a:off x="2831434" y="2393181"/>
            <a:ext cx="9892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Phase space</a:t>
            </a:r>
            <a:endParaRPr lang="en-US" dirty="0"/>
          </a:p>
        </p:txBody>
      </p:sp>
      <p:sp>
        <p:nvSpPr>
          <p:cNvPr id="17" name="ZoneTexte 16"/>
          <p:cNvSpPr txBox="1"/>
          <p:nvPr/>
        </p:nvSpPr>
        <p:spPr>
          <a:xfrm>
            <a:off x="4955680" y="2334272"/>
            <a:ext cx="1477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Shape factor of forbidden </a:t>
            </a:r>
            <a:endParaRPr lang="en-US" dirty="0"/>
          </a:p>
        </p:txBody>
      </p:sp>
      <p:sp>
        <p:nvSpPr>
          <p:cNvPr id="18" name="ZoneTexte 17"/>
          <p:cNvSpPr txBox="1"/>
          <p:nvPr/>
        </p:nvSpPr>
        <p:spPr>
          <a:xfrm>
            <a:off x="340955" y="4609429"/>
            <a:ext cx="22498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8000"/>
                </a:solidFill>
              </a:rPr>
              <a:t>F</a:t>
            </a:r>
            <a:r>
              <a:rPr lang="en-US" dirty="0" smtClean="0">
                <a:solidFill>
                  <a:srgbClr val="008000"/>
                </a:solidFill>
              </a:rPr>
              <a:t>inite size of  nuclear electric charge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4122824" y="4609429"/>
            <a:ext cx="18969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6600"/>
                </a:solidFill>
              </a:rPr>
              <a:t>Finite size </a:t>
            </a:r>
            <a:r>
              <a:rPr lang="en-US" dirty="0" err="1" smtClean="0">
                <a:solidFill>
                  <a:srgbClr val="FF6600"/>
                </a:solidFill>
              </a:rPr>
              <a:t>distrib</a:t>
            </a:r>
            <a:r>
              <a:rPr lang="en-US" dirty="0" smtClean="0">
                <a:solidFill>
                  <a:srgbClr val="FF6600"/>
                </a:solidFill>
              </a:rPr>
              <a:t>. of decaying neutron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2693088" y="4609429"/>
            <a:ext cx="1339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8000"/>
                </a:solidFill>
              </a:rPr>
              <a:t>Screening of Atomic e-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5922211" y="4609429"/>
            <a:ext cx="12526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8000"/>
                </a:solidFill>
              </a:rPr>
              <a:t>QED </a:t>
            </a:r>
            <a:r>
              <a:rPr lang="en-US" dirty="0" err="1" smtClean="0">
                <a:solidFill>
                  <a:srgbClr val="008000"/>
                </a:solidFill>
              </a:rPr>
              <a:t>radiative</a:t>
            </a:r>
            <a:r>
              <a:rPr lang="en-US" dirty="0" smtClean="0">
                <a:solidFill>
                  <a:srgbClr val="008000"/>
                </a:solidFill>
              </a:rPr>
              <a:t> correction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7325809" y="4609429"/>
            <a:ext cx="15149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Weak magnetism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24" name="Connecteur droit avec flèche 23"/>
          <p:cNvCxnSpPr/>
          <p:nvPr/>
        </p:nvCxnSpPr>
        <p:spPr>
          <a:xfrm flipV="1">
            <a:off x="2205789" y="4144031"/>
            <a:ext cx="625645" cy="465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/>
        </p:nvCxnSpPr>
        <p:spPr>
          <a:xfrm flipV="1">
            <a:off x="3716421" y="4146705"/>
            <a:ext cx="339562" cy="4627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>
            <a:stCxn id="19" idx="0"/>
          </p:cNvCxnSpPr>
          <p:nvPr/>
        </p:nvCxnSpPr>
        <p:spPr>
          <a:xfrm flipH="1" flipV="1">
            <a:off x="5026527" y="4144031"/>
            <a:ext cx="44785" cy="4653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/>
          <p:nvPr/>
        </p:nvCxnSpPr>
        <p:spPr>
          <a:xfrm flipH="1" flipV="1">
            <a:off x="6122737" y="4199346"/>
            <a:ext cx="310151" cy="41008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/>
          <p:cNvCxnSpPr>
            <a:stCxn id="22" idx="0"/>
          </p:cNvCxnSpPr>
          <p:nvPr/>
        </p:nvCxnSpPr>
        <p:spPr>
          <a:xfrm flipH="1" flipV="1">
            <a:off x="7615071" y="4144031"/>
            <a:ext cx="468228" cy="4653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ZoneTexte 40"/>
          <p:cNvSpPr txBox="1"/>
          <p:nvPr/>
        </p:nvSpPr>
        <p:spPr>
          <a:xfrm>
            <a:off x="1438590" y="5908371"/>
            <a:ext cx="62378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accent2"/>
                </a:solidFill>
                <a:latin typeface="Symbol" charset="2"/>
                <a:cs typeface="Symbol" charset="2"/>
              </a:rPr>
              <a:t>n</a:t>
            </a:r>
            <a:r>
              <a:rPr lang="en-US" sz="2000" b="1" dirty="0" smtClean="0">
                <a:solidFill>
                  <a:schemeClr val="accent2"/>
                </a:solidFill>
              </a:rPr>
              <a:t> branch obtained by replacing: W</a:t>
            </a:r>
            <a:r>
              <a:rPr lang="en-US" sz="2000" b="1" dirty="0" smtClean="0">
                <a:solidFill>
                  <a:schemeClr val="accent2"/>
                </a:solidFill>
                <a:sym typeface="Wingdings"/>
              </a:rPr>
              <a:t>W</a:t>
            </a:r>
            <a:r>
              <a:rPr lang="en-US" sz="2000" b="1" baseline="-25000" dirty="0" smtClean="0">
                <a:solidFill>
                  <a:schemeClr val="accent2"/>
                </a:solidFill>
                <a:sym typeface="Wingdings"/>
              </a:rPr>
              <a:t>0</a:t>
            </a:r>
            <a:r>
              <a:rPr lang="en-US" sz="2000" b="1" dirty="0" smtClean="0">
                <a:solidFill>
                  <a:schemeClr val="accent2"/>
                </a:solidFill>
                <a:sym typeface="Wingdings"/>
              </a:rPr>
              <a:t>-W, </a:t>
            </a:r>
            <a:r>
              <a:rPr lang="en-US" sz="2000" b="1" dirty="0" err="1" smtClean="0">
                <a:solidFill>
                  <a:schemeClr val="accent2"/>
                </a:solidFill>
                <a:sym typeface="Wingdings"/>
              </a:rPr>
              <a:t>G</a:t>
            </a:r>
            <a:r>
              <a:rPr lang="en-US" sz="2000" b="1" baseline="-25000" dirty="0" err="1" smtClean="0">
                <a:solidFill>
                  <a:schemeClr val="accent2"/>
                </a:solidFill>
                <a:latin typeface="Symbol" charset="2"/>
                <a:cs typeface="Symbol" charset="2"/>
                <a:sym typeface="Wingdings"/>
              </a:rPr>
              <a:t>b</a:t>
            </a:r>
            <a:r>
              <a:rPr lang="en-US" sz="2000" b="1" dirty="0" err="1" smtClean="0">
                <a:solidFill>
                  <a:schemeClr val="accent2"/>
                </a:solidFill>
                <a:sym typeface="Wingdings"/>
              </a:rPr>
              <a:t>G</a:t>
            </a:r>
            <a:r>
              <a:rPr lang="en-US" sz="2000" b="1" baseline="-25000" dirty="0" err="1" smtClean="0">
                <a:solidFill>
                  <a:schemeClr val="accent2"/>
                </a:solidFill>
                <a:latin typeface="Symbol" charset="2"/>
                <a:cs typeface="Symbol" charset="2"/>
                <a:sym typeface="Wingdings"/>
              </a:rPr>
              <a:t>n</a:t>
            </a:r>
            <a:endParaRPr lang="en-US" sz="2000" b="1" baseline="-25000" dirty="0">
              <a:solidFill>
                <a:schemeClr val="accent2"/>
              </a:solidFill>
              <a:latin typeface="Symbol" charset="2"/>
              <a:cs typeface="Symbol" charset="2"/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613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37955" y="-71171"/>
            <a:ext cx="8229600" cy="934886"/>
          </a:xfrm>
        </p:spPr>
        <p:txBody>
          <a:bodyPr/>
          <a:lstStyle/>
          <a:p>
            <a:r>
              <a:rPr lang="en-US" dirty="0"/>
              <a:t>Corrections to Fermi theory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09/15/2012</a:t>
            </a: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711B0-05FA-504D-BD1C-947127D58312}" type="slidenum">
              <a:rPr lang="en-US" smtClean="0"/>
              <a:t>39</a:t>
            </a:fld>
            <a:endParaRPr lang="en-US"/>
          </a:p>
        </p:txBody>
      </p:sp>
      <p:pic>
        <p:nvPicPr>
          <p:cNvPr id="7" name="Image 6" descr="beta-spectrum.pdf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679"/>
          <a:stretch/>
        </p:blipFill>
        <p:spPr>
          <a:xfrm>
            <a:off x="1590838" y="1083830"/>
            <a:ext cx="6171956" cy="422090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27740" y="2369060"/>
            <a:ext cx="172431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accent2"/>
                </a:solidFill>
              </a:rPr>
              <a:t>Example of a single branch </a:t>
            </a:r>
            <a:r>
              <a:rPr lang="en-US" sz="1600" b="1" dirty="0">
                <a:solidFill>
                  <a:schemeClr val="accent2"/>
                </a:solidFill>
              </a:rPr>
              <a:t>with </a:t>
            </a:r>
            <a:endParaRPr lang="en-US" sz="1600" b="1" dirty="0" smtClean="0">
              <a:solidFill>
                <a:schemeClr val="accent2"/>
              </a:solidFill>
            </a:endParaRPr>
          </a:p>
          <a:p>
            <a:pPr algn="ctr"/>
            <a:r>
              <a:rPr lang="en-US" sz="1600" b="1" dirty="0" smtClean="0">
                <a:solidFill>
                  <a:schemeClr val="accent2"/>
                </a:solidFill>
              </a:rPr>
              <a:t>Z</a:t>
            </a:r>
            <a:r>
              <a:rPr lang="en-US" sz="1600" b="1" dirty="0">
                <a:solidFill>
                  <a:schemeClr val="accent2"/>
                </a:solidFill>
              </a:rPr>
              <a:t>=</a:t>
            </a:r>
            <a:r>
              <a:rPr lang="en-US" sz="1600" b="1" dirty="0" smtClean="0">
                <a:solidFill>
                  <a:schemeClr val="accent2"/>
                </a:solidFill>
              </a:rPr>
              <a:t>46</a:t>
            </a:r>
            <a:endParaRPr lang="en-US" sz="1600" b="1" dirty="0">
              <a:solidFill>
                <a:schemeClr val="accent2"/>
              </a:solidFill>
            </a:endParaRPr>
          </a:p>
          <a:p>
            <a:pPr algn="ctr"/>
            <a:r>
              <a:rPr lang="en-US" sz="1600" b="1" dirty="0" smtClean="0">
                <a:solidFill>
                  <a:schemeClr val="accent2"/>
                </a:solidFill>
              </a:rPr>
              <a:t>A</a:t>
            </a:r>
            <a:r>
              <a:rPr lang="en-US" sz="1600" b="1" dirty="0">
                <a:solidFill>
                  <a:schemeClr val="accent2"/>
                </a:solidFill>
              </a:rPr>
              <a:t>=</a:t>
            </a:r>
            <a:r>
              <a:rPr lang="en-US" sz="1600" b="1" dirty="0" smtClean="0">
                <a:solidFill>
                  <a:schemeClr val="accent2"/>
                </a:solidFill>
              </a:rPr>
              <a:t>117</a:t>
            </a:r>
            <a:endParaRPr lang="en-US" sz="1600" b="1" dirty="0">
              <a:solidFill>
                <a:schemeClr val="accent2"/>
              </a:solidFill>
            </a:endParaRPr>
          </a:p>
          <a:p>
            <a:pPr algn="ctr"/>
            <a:r>
              <a:rPr lang="en-US" sz="1600" b="1" dirty="0" smtClean="0">
                <a:solidFill>
                  <a:schemeClr val="accent2"/>
                </a:solidFill>
              </a:rPr>
              <a:t>E</a:t>
            </a:r>
            <a:r>
              <a:rPr lang="en-US" sz="1600" b="1" baseline="-25000" dirty="0" smtClean="0">
                <a:solidFill>
                  <a:schemeClr val="accent2"/>
                </a:solidFill>
              </a:rPr>
              <a:t>0</a:t>
            </a:r>
            <a:r>
              <a:rPr lang="en-US" sz="1600" b="1" dirty="0">
                <a:solidFill>
                  <a:schemeClr val="accent2"/>
                </a:solidFill>
              </a:rPr>
              <a:t>=10 </a:t>
            </a:r>
            <a:r>
              <a:rPr lang="en-US" sz="1600" b="1" dirty="0" smtClean="0">
                <a:solidFill>
                  <a:schemeClr val="accent2"/>
                </a:solidFill>
              </a:rPr>
              <a:t>MeV</a:t>
            </a:r>
            <a:endParaRPr lang="en-US" sz="1600" b="1" dirty="0">
              <a:solidFill>
                <a:schemeClr val="accent2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31541" y="5264635"/>
            <a:ext cx="82949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Total fission </a:t>
            </a:r>
            <a:r>
              <a:rPr lang="en-US" dirty="0"/>
              <a:t>spectra </a:t>
            </a:r>
            <a:r>
              <a:rPr lang="en-US" dirty="0" smtClean="0"/>
              <a:t>is a sum </a:t>
            </a:r>
            <a:r>
              <a:rPr lang="en-US" dirty="0"/>
              <a:t>over </a:t>
            </a:r>
            <a:r>
              <a:rPr lang="en-US" dirty="0" smtClean="0"/>
              <a:t>a quasi </a:t>
            </a:r>
            <a:r>
              <a:rPr lang="en-US" dirty="0"/>
              <a:t>continuous end-point </a:t>
            </a:r>
            <a:r>
              <a:rPr lang="en-US" dirty="0" smtClean="0"/>
              <a:t>distribution  </a:t>
            </a:r>
            <a:r>
              <a:rPr lang="en-US" dirty="0" smtClean="0">
                <a:sym typeface="Wingdings"/>
              </a:rPr>
              <a:t> +/- cancellation at low E, adds up at high E.</a:t>
            </a: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Can’t neglect this  when looking for oscillation patterns or accurate total rate.</a:t>
            </a:r>
            <a:endParaRPr lang="en-US" dirty="0"/>
          </a:p>
        </p:txBody>
      </p:sp>
      <p:sp>
        <p:nvSpPr>
          <p:cNvPr id="3" name="ZoneTexte 2"/>
          <p:cNvSpPr txBox="1"/>
          <p:nvPr/>
        </p:nvSpPr>
        <p:spPr>
          <a:xfrm>
            <a:off x="7464430" y="4485263"/>
            <a:ext cx="8507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P. Huber</a:t>
            </a:r>
            <a:endParaRPr lang="en-US" sz="1400" i="1" dirty="0"/>
          </a:p>
        </p:txBody>
      </p:sp>
      <p:sp>
        <p:nvSpPr>
          <p:cNvPr id="10" name="ZoneTexte 9"/>
          <p:cNvSpPr txBox="1"/>
          <p:nvPr/>
        </p:nvSpPr>
        <p:spPr>
          <a:xfrm>
            <a:off x="4847863" y="3317867"/>
            <a:ext cx="23438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Symbol" charset="2"/>
                <a:cs typeface="Symbol" charset="2"/>
              </a:rPr>
              <a:t>b</a:t>
            </a:r>
            <a:r>
              <a:rPr lang="en-US" dirty="0" smtClean="0"/>
              <a:t> spectrum corrections</a:t>
            </a:r>
            <a:endParaRPr lang="en-US" dirty="0"/>
          </a:p>
        </p:txBody>
      </p:sp>
      <p:sp>
        <p:nvSpPr>
          <p:cNvPr id="11" name="ZoneTexte 10"/>
          <p:cNvSpPr txBox="1"/>
          <p:nvPr/>
        </p:nvSpPr>
        <p:spPr>
          <a:xfrm>
            <a:off x="2590800" y="1304583"/>
            <a:ext cx="2351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Symbol" charset="2"/>
                <a:cs typeface="Symbol" charset="2"/>
              </a:rPr>
              <a:t>n</a:t>
            </a:r>
            <a:r>
              <a:rPr lang="en-US" dirty="0" smtClean="0"/>
              <a:t> spectrum corrections</a:t>
            </a:r>
            <a:endParaRPr lang="en-US" dirty="0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9692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Reactor</a:t>
            </a:r>
            <a:r>
              <a:rPr lang="fr-FR" dirty="0" smtClean="0"/>
              <a:t> Antineutrino </a:t>
            </a:r>
            <a:r>
              <a:rPr lang="fr-FR" dirty="0" err="1" smtClean="0"/>
              <a:t>Anomaly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0" y="1196751"/>
                <a:ext cx="4268788" cy="5040561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dirty="0" smtClean="0"/>
                  <a:t>19 measurements @L&lt;100 m</a:t>
                </a:r>
              </a:p>
              <a:p>
                <a:pPr lvl="1"/>
                <a:endParaRPr lang="en-US" dirty="0" smtClean="0"/>
              </a:p>
              <a:p>
                <a:r>
                  <a:rPr lang="en-US" dirty="0" smtClean="0"/>
                  <a:t>3 corrections to cross-section per fission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𝜎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𝑓</m:t>
                        </m:r>
                      </m:sub>
                    </m:sSub>
                  </m:oMath>
                </a14:m>
                <a:r>
                  <a:rPr lang="en-US" dirty="0" smtClean="0"/>
                  <a:t>:</a:t>
                </a:r>
              </a:p>
              <a:p>
                <a:pPr lvl="1"/>
                <a:r>
                  <a:rPr lang="en-US" dirty="0" smtClean="0"/>
                  <a:t>New spectra</a:t>
                </a:r>
                <a:r>
                  <a:rPr lang="en-US" dirty="0"/>
                  <a:t>: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/>
                            <a:ea typeface="Cambria Math"/>
                          </a:rPr>
                          <m:t>𝜎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𝑓</m:t>
                        </m:r>
                      </m:sub>
                    </m:sSub>
                    <m:r>
                      <a:rPr lang="en-US" b="0" i="1" smtClean="0">
                        <a:latin typeface="Cambria Math"/>
                        <a:ea typeface="Cambria Math"/>
                      </a:rPr>
                      <m:t>+3</m:t>
                    </m:r>
                    <m:r>
                      <a:rPr lang="fr-FR" b="0" i="1" smtClean="0">
                        <a:latin typeface="Cambria Math"/>
                        <a:ea typeface="Cambria Math"/>
                      </a:rPr>
                      <m:t>.5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%</m:t>
                    </m:r>
                  </m:oMath>
                </a14:m>
                <a:endParaRPr lang="en-US" dirty="0" smtClean="0"/>
              </a:p>
              <a:p>
                <a:pPr lvl="1"/>
                <a:r>
                  <a:rPr lang="en-US" dirty="0" smtClean="0"/>
                  <a:t>Neutron lifetime decrease:</a:t>
                </a:r>
                <a:br>
                  <a:rPr lang="en-US" dirty="0" smtClean="0"/>
                </a:b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𝜎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𝑓</m:t>
                        </m:r>
                      </m:sub>
                    </m:sSub>
                    <m:r>
                      <a:rPr lang="en-US" i="1">
                        <a:latin typeface="Cambria Math"/>
                        <a:ea typeface="Cambria Math"/>
                      </a:rPr>
                      <m:t>+</m:t>
                    </m:r>
                    <m:r>
                      <a:rPr lang="fr-FR" b="0" i="1" smtClean="0">
                        <a:latin typeface="Cambria Math"/>
                        <a:ea typeface="Cambria Math"/>
                      </a:rPr>
                      <m:t>1.5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%</m:t>
                    </m:r>
                  </m:oMath>
                </a14:m>
                <a:endParaRPr lang="en-US" dirty="0" smtClean="0"/>
              </a:p>
              <a:p>
                <a:pPr lvl="1"/>
                <a:r>
                  <a:rPr lang="en-US" dirty="0" smtClean="0"/>
                  <a:t>Off-equilibrium </a:t>
                </a:r>
                <a:r>
                  <a:rPr lang="fr-FR" dirty="0" smtClean="0"/>
                  <a:t>correction: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/>
                            <a:ea typeface="Cambria Math"/>
                          </a:rPr>
                          <m:t>𝜎</m:t>
                        </m:r>
                      </m:e>
                      <m:sub>
                        <m:r>
                          <a:rPr lang="fr-FR" i="1">
                            <a:latin typeface="Cambria Math"/>
                            <a:ea typeface="Cambria Math"/>
                          </a:rPr>
                          <m:t>𝑓</m:t>
                        </m:r>
                      </m:sub>
                    </m:sSub>
                    <m:r>
                      <a:rPr lang="fr-FR" i="1">
                        <a:latin typeface="Cambria Math"/>
                        <a:ea typeface="Cambria Math"/>
                      </a:rPr>
                      <m:t>+</m:t>
                    </m:r>
                    <m:r>
                      <a:rPr lang="fr-FR" b="0" i="1" smtClean="0">
                        <a:latin typeface="Cambria Math"/>
                        <a:ea typeface="Cambria Math"/>
                      </a:rPr>
                      <m:t>1</m:t>
                    </m:r>
                    <m:r>
                      <a:rPr lang="fr-FR" i="1">
                        <a:latin typeface="Cambria Math"/>
                        <a:ea typeface="Cambria Math"/>
                      </a:rPr>
                      <m:t>%</m:t>
                    </m:r>
                  </m:oMath>
                </a14:m>
                <a:endParaRPr lang="fr-FR" dirty="0" smtClean="0"/>
              </a:p>
              <a:p>
                <a:r>
                  <a:rPr lang="en-US" b="1" dirty="0" smtClean="0">
                    <a:solidFill>
                      <a:srgbClr val="FF0000"/>
                    </a:solidFill>
                    <a:latin typeface="Calibri"/>
                    <a:ea typeface="Arial" charset="0"/>
                    <a:cs typeface="Calibri"/>
                  </a:rPr>
                  <a:t>Best fit: </a:t>
                </a:r>
                <a:r>
                  <a:rPr lang="en-US" b="1" dirty="0">
                    <a:solidFill>
                      <a:srgbClr val="FF0000"/>
                    </a:solidFill>
                    <a:latin typeface="Calibri"/>
                    <a:ea typeface="Arial" charset="0"/>
                    <a:cs typeface="Calibri"/>
                  </a:rPr>
                  <a:t>0.927 ± </a:t>
                </a:r>
                <a:r>
                  <a:rPr lang="en-US" b="1" dirty="0" smtClean="0">
                    <a:solidFill>
                      <a:srgbClr val="FF0000"/>
                    </a:solidFill>
                    <a:latin typeface="Calibri"/>
                    <a:ea typeface="Arial" charset="0"/>
                    <a:cs typeface="Calibri"/>
                  </a:rPr>
                  <a:t>0.023 (3 </a:t>
                </a:r>
                <a:r>
                  <a:rPr lang="el-GR" b="1" dirty="0" smtClean="0">
                    <a:solidFill>
                      <a:srgbClr val="FF0000"/>
                    </a:solidFill>
                    <a:latin typeface="Calibri"/>
                    <a:ea typeface="Arial" charset="0"/>
                    <a:cs typeface="Calibri"/>
                  </a:rPr>
                  <a:t>σ</a:t>
                </a:r>
                <a:r>
                  <a:rPr lang="fr-FR" b="1" dirty="0" smtClean="0">
                    <a:solidFill>
                      <a:srgbClr val="FF0000"/>
                    </a:solidFill>
                    <a:latin typeface="Calibri"/>
                    <a:ea typeface="Arial" charset="0"/>
                    <a:cs typeface="Calibri"/>
                  </a:rPr>
                  <a:t>)</a:t>
                </a:r>
                <a:endParaRPr lang="en-US" b="1" dirty="0" smtClean="0">
                  <a:solidFill>
                    <a:srgbClr val="FF0000"/>
                  </a:solidFill>
                  <a:latin typeface="Calibri"/>
                  <a:ea typeface="Arial" charset="0"/>
                  <a:cs typeface="Calibri"/>
                </a:endParaRPr>
              </a:p>
              <a:p>
                <a:pPr lvl="1"/>
                <a:endParaRPr lang="fr-FR" b="0" dirty="0" smtClean="0">
                  <a:latin typeface="Calibri"/>
                  <a:cs typeface="Calibri"/>
                </a:endParaRPr>
              </a:p>
              <a:p>
                <a:r>
                  <a:rPr lang="en-US" dirty="0" smtClean="0"/>
                  <a:t>At least 3 possibilities:</a:t>
                </a:r>
              </a:p>
              <a:p>
                <a:pPr lvl="1"/>
                <a:r>
                  <a:rPr lang="en-US" dirty="0" smtClean="0"/>
                  <a:t>Wrong spectra prediction</a:t>
                </a:r>
              </a:p>
              <a:p>
                <a:pPr lvl="1"/>
                <a:r>
                  <a:rPr lang="en-US" dirty="0" smtClean="0"/>
                  <a:t>Experimental bias</a:t>
                </a:r>
              </a:p>
              <a:p>
                <a:pPr lvl="1"/>
                <a:r>
                  <a:rPr lang="en-US" dirty="0" smtClean="0"/>
                  <a:t>New Physics !</a:t>
                </a:r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0" y="1196751"/>
                <a:ext cx="4268788" cy="5040561"/>
              </a:xfrm>
              <a:blipFill rotWithShape="1">
                <a:blip r:embed="rId2"/>
                <a:stretch>
                  <a:fillRect l="-1857" t="-1693" b="-6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09/15/2012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01A193-C9C4-4E22-BE40-75BD37C004DC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  <p:pic>
        <p:nvPicPr>
          <p:cNvPr id="8" name="Image 7" descr="raa_NEW2012_avg-eps-converted-to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394" y="998339"/>
            <a:ext cx="3456558" cy="5454997"/>
          </a:xfrm>
          <a:prstGeom prst="rect">
            <a:avLst/>
          </a:prstGeom>
        </p:spPr>
      </p:pic>
      <p:cxnSp>
        <p:nvCxnSpPr>
          <p:cNvPr id="9" name="Connecteur droit 8"/>
          <p:cNvCxnSpPr/>
          <p:nvPr/>
        </p:nvCxnSpPr>
        <p:spPr>
          <a:xfrm>
            <a:off x="2411673" y="1133745"/>
            <a:ext cx="0" cy="4905545"/>
          </a:xfrm>
          <a:prstGeom prst="line">
            <a:avLst/>
          </a:prstGeom>
          <a:ln w="254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487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Neutron Life time</a:t>
            </a:r>
            <a:endParaRPr lang="en-US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09/15/2012</a:t>
            </a: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69E58-505F-E747-B709-81060885154F}" type="slidenum">
              <a:rPr lang="en-US" smtClean="0"/>
              <a:t>40</a:t>
            </a:fld>
            <a:endParaRPr lang="en-US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6613" y="1489390"/>
            <a:ext cx="4834070" cy="3793010"/>
          </a:xfrm>
          <a:prstGeom prst="rect">
            <a:avLst/>
          </a:prstGeom>
        </p:spPr>
      </p:pic>
      <p:pic>
        <p:nvPicPr>
          <p:cNvPr id="8" name="Image 7" descr="n_lifetime_history.tiff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428" y="2144698"/>
            <a:ext cx="3127318" cy="3804608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457199" y="1235993"/>
            <a:ext cx="36904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4F81BD"/>
                </a:solidFill>
              </a:rPr>
              <a:t>Continuous decrease of </a:t>
            </a:r>
            <a:r>
              <a:rPr lang="en-US" sz="2000" dirty="0" err="1" smtClean="0">
                <a:solidFill>
                  <a:srgbClr val="4F81BD"/>
                </a:solidFill>
                <a:latin typeface="Symbol" charset="2"/>
                <a:cs typeface="Symbol" charset="2"/>
              </a:rPr>
              <a:t>t</a:t>
            </a:r>
            <a:r>
              <a:rPr lang="en-US" sz="2000" baseline="-25000" dirty="0" err="1" smtClean="0">
                <a:solidFill>
                  <a:srgbClr val="4F81BD"/>
                </a:solidFill>
              </a:rPr>
              <a:t>n</a:t>
            </a:r>
            <a:r>
              <a:rPr lang="en-US" sz="2000" dirty="0" smtClean="0">
                <a:solidFill>
                  <a:srgbClr val="4F81BD"/>
                </a:solidFill>
              </a:rPr>
              <a:t> in the history of measurements </a:t>
            </a:r>
            <a:endParaRPr lang="en-US" sz="2000" dirty="0">
              <a:solidFill>
                <a:srgbClr val="4F81BD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4502754" y="5173869"/>
            <a:ext cx="38744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4F81BD"/>
                </a:solidFill>
              </a:rPr>
              <a:t>Latest average including MAMBO II result:  </a:t>
            </a:r>
            <a:r>
              <a:rPr lang="en-US" sz="2000" dirty="0" err="1" smtClean="0">
                <a:solidFill>
                  <a:srgbClr val="4F81BD"/>
                </a:solidFill>
                <a:latin typeface="Symbol" charset="2"/>
                <a:cs typeface="Symbol" charset="2"/>
              </a:rPr>
              <a:t>t</a:t>
            </a:r>
            <a:r>
              <a:rPr lang="en-US" sz="2000" baseline="-25000" dirty="0" err="1" smtClean="0">
                <a:solidFill>
                  <a:srgbClr val="4F81BD"/>
                </a:solidFill>
              </a:rPr>
              <a:t>n</a:t>
            </a:r>
            <a:r>
              <a:rPr lang="en-US" sz="2000" dirty="0" smtClean="0">
                <a:solidFill>
                  <a:srgbClr val="4F81BD"/>
                </a:solidFill>
              </a:rPr>
              <a:t> = 881.5 s</a:t>
            </a:r>
            <a:endParaRPr lang="en-US" sz="2000" dirty="0">
              <a:solidFill>
                <a:srgbClr val="4F81BD"/>
              </a:solidFill>
            </a:endParaRPr>
          </a:p>
        </p:txBody>
      </p:sp>
      <p:graphicFrame>
        <p:nvGraphicFramePr>
          <p:cNvPr id="11" name="Obje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8466789"/>
              </p:ext>
            </p:extLst>
          </p:nvPr>
        </p:nvGraphicFramePr>
        <p:xfrm>
          <a:off x="6837982" y="1793351"/>
          <a:ext cx="1539232" cy="7026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0" name="Équation" r:id="rId5" imgW="723900" imgH="330200" progId="Equation.3">
                  <p:embed/>
                </p:oleObj>
              </mc:Choice>
              <mc:Fallback>
                <p:oleObj name="Équation" r:id="rId5" imgW="723900" imgH="330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837982" y="1793351"/>
                        <a:ext cx="1539232" cy="702693"/>
                      </a:xfrm>
                      <a:prstGeom prst="rect">
                        <a:avLst/>
                      </a:prstGeom>
                      <a:ln>
                        <a:solidFill>
                          <a:srgbClr val="FF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739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 40" descr="ILLelectron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9438" y="2051070"/>
            <a:ext cx="4281146" cy="3760160"/>
          </a:xfrm>
          <a:prstGeom prst="rect">
            <a:avLst/>
          </a:prstGeom>
        </p:spPr>
      </p:pic>
      <p:pic>
        <p:nvPicPr>
          <p:cNvPr id="34" name="Picture 4" descr="BILL_Fig_colour_high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360946" y="1396338"/>
            <a:ext cx="1682311" cy="1363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ILL data:  reference </a:t>
            </a:r>
            <a:r>
              <a:rPr lang="en-US" dirty="0" smtClean="0">
                <a:latin typeface="Symbol" charset="2"/>
                <a:cs typeface="Symbol" charset="2"/>
              </a:rPr>
              <a:t>b</a:t>
            </a:r>
            <a:r>
              <a:rPr lang="en-US" baseline="30000" dirty="0" smtClean="0"/>
              <a:t>-</a:t>
            </a:r>
            <a:r>
              <a:rPr lang="en-US" dirty="0" smtClean="0"/>
              <a:t> Spectra</a:t>
            </a:r>
            <a:endParaRPr lang="en-US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09/15/2012</a:t>
            </a: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711B0-05FA-504D-BD1C-947127D58312}" type="slidenum">
              <a:rPr lang="en-US" smtClean="0"/>
              <a:t>41</a:t>
            </a:fld>
            <a:endParaRPr lang="en-US"/>
          </a:p>
        </p:txBody>
      </p:sp>
      <p:grpSp>
        <p:nvGrpSpPr>
          <p:cNvPr id="7" name="Grouper 6"/>
          <p:cNvGrpSpPr/>
          <p:nvPr/>
        </p:nvGrpSpPr>
        <p:grpSpPr>
          <a:xfrm>
            <a:off x="462062" y="1909964"/>
            <a:ext cx="3930080" cy="4291231"/>
            <a:chOff x="337120" y="1504950"/>
            <a:chExt cx="3930080" cy="4291231"/>
          </a:xfrm>
        </p:grpSpPr>
        <p:grpSp>
          <p:nvGrpSpPr>
            <p:cNvPr id="8" name="Group 4"/>
            <p:cNvGrpSpPr>
              <a:grpSpLocks/>
            </p:cNvGrpSpPr>
            <p:nvPr/>
          </p:nvGrpSpPr>
          <p:grpSpPr bwMode="auto">
            <a:xfrm>
              <a:off x="520700" y="2635251"/>
              <a:ext cx="1689100" cy="2509840"/>
              <a:chOff x="3256" y="1344"/>
              <a:chExt cx="1748" cy="2157"/>
            </a:xfrm>
          </p:grpSpPr>
          <p:pic>
            <p:nvPicPr>
              <p:cNvPr id="20" name="Picture 5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3256" y="1344"/>
                <a:ext cx="1748" cy="251"/>
              </a:xfrm>
              <a:prstGeom prst="rect">
                <a:avLst/>
              </a:prstGeom>
              <a:noFill/>
            </p:spPr>
          </p:pic>
          <p:pic>
            <p:nvPicPr>
              <p:cNvPr id="21" name="Picture 6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3256" y="1594"/>
                <a:ext cx="1748" cy="250"/>
              </a:xfrm>
              <a:prstGeom prst="rect">
                <a:avLst/>
              </a:prstGeom>
              <a:noFill/>
            </p:spPr>
          </p:pic>
          <p:pic>
            <p:nvPicPr>
              <p:cNvPr id="22" name="Picture 7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3256" y="1844"/>
                <a:ext cx="1748" cy="252"/>
              </a:xfrm>
              <a:prstGeom prst="rect">
                <a:avLst/>
              </a:prstGeom>
              <a:noFill/>
            </p:spPr>
          </p:pic>
          <p:pic>
            <p:nvPicPr>
              <p:cNvPr id="23" name="Picture 8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3256" y="2096"/>
                <a:ext cx="1748" cy="250"/>
              </a:xfrm>
              <a:prstGeom prst="rect">
                <a:avLst/>
              </a:prstGeom>
              <a:noFill/>
            </p:spPr>
          </p:pic>
          <p:pic>
            <p:nvPicPr>
              <p:cNvPr id="24" name="Picture 9"/>
              <p:cNvPicPr>
                <a:picLocks noChangeAspect="1" noChangeArrowheads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3256" y="2338"/>
                <a:ext cx="1748" cy="251"/>
              </a:xfrm>
              <a:prstGeom prst="rect">
                <a:avLst/>
              </a:prstGeom>
              <a:noFill/>
            </p:spPr>
          </p:pic>
          <p:pic>
            <p:nvPicPr>
              <p:cNvPr id="25" name="Picture 10"/>
              <p:cNvPicPr>
                <a:picLocks noChangeAspect="1" noChangeArrowheads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3256" y="2593"/>
                <a:ext cx="1748" cy="252"/>
              </a:xfrm>
              <a:prstGeom prst="rect">
                <a:avLst/>
              </a:prstGeom>
              <a:noFill/>
            </p:spPr>
          </p:pic>
          <p:pic>
            <p:nvPicPr>
              <p:cNvPr id="26" name="Picture 11"/>
              <p:cNvPicPr>
                <a:picLocks noChangeAspect="1" noChangeArrowheads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 bwMode="auto">
              <a:xfrm>
                <a:off x="3256" y="2842"/>
                <a:ext cx="1748" cy="252"/>
              </a:xfrm>
              <a:prstGeom prst="rect">
                <a:avLst/>
              </a:prstGeom>
              <a:noFill/>
            </p:spPr>
          </p:pic>
          <p:pic>
            <p:nvPicPr>
              <p:cNvPr id="27" name="Picture 12"/>
              <p:cNvPicPr>
                <a:picLocks noChangeAspect="1" noChangeArrowheads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 bwMode="auto">
              <a:xfrm>
                <a:off x="3256" y="3094"/>
                <a:ext cx="1748" cy="250"/>
              </a:xfrm>
              <a:prstGeom prst="rect">
                <a:avLst/>
              </a:prstGeom>
              <a:noFill/>
            </p:spPr>
          </p:pic>
          <p:pic>
            <p:nvPicPr>
              <p:cNvPr id="28" name="Picture 13"/>
              <p:cNvPicPr>
                <a:picLocks noChangeAspect="1" noChangeArrowheads="1"/>
              </p:cNvPicPr>
              <p:nvPr/>
            </p:nvPicPr>
            <p:blipFill>
              <a:blip r:embed="rId12"/>
              <a:srcRect/>
              <a:stretch>
                <a:fillRect/>
              </a:stretch>
            </p:blipFill>
            <p:spPr bwMode="auto">
              <a:xfrm>
                <a:off x="3256" y="3344"/>
                <a:ext cx="1748" cy="157"/>
              </a:xfrm>
              <a:prstGeom prst="rect">
                <a:avLst/>
              </a:prstGeom>
              <a:noFill/>
            </p:spPr>
          </p:pic>
        </p:grpSp>
        <p:sp>
          <p:nvSpPr>
            <p:cNvPr id="9" name="AutoShape 14"/>
            <p:cNvSpPr>
              <a:spLocks noChangeArrowheads="1"/>
            </p:cNvSpPr>
            <p:nvPr/>
          </p:nvSpPr>
          <p:spPr bwMode="auto">
            <a:xfrm>
              <a:off x="1130300" y="4006850"/>
              <a:ext cx="76200" cy="2286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Line 15"/>
            <p:cNvSpPr>
              <a:spLocks noChangeShapeType="1"/>
            </p:cNvSpPr>
            <p:nvPr/>
          </p:nvSpPr>
          <p:spPr bwMode="auto">
            <a:xfrm flipH="1" flipV="1">
              <a:off x="977900" y="2330450"/>
              <a:ext cx="76200" cy="7620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Line 16"/>
            <p:cNvSpPr>
              <a:spLocks noChangeShapeType="1"/>
            </p:cNvSpPr>
            <p:nvPr/>
          </p:nvSpPr>
          <p:spPr bwMode="auto">
            <a:xfrm flipV="1">
              <a:off x="1130300" y="3473450"/>
              <a:ext cx="1231900" cy="685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Text Box 17"/>
            <p:cNvSpPr txBox="1">
              <a:spLocks noChangeArrowheads="1"/>
            </p:cNvSpPr>
            <p:nvPr/>
          </p:nvSpPr>
          <p:spPr bwMode="auto">
            <a:xfrm>
              <a:off x="2286000" y="2940050"/>
              <a:ext cx="1981200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600" dirty="0"/>
                <a:t>Target foil </a:t>
              </a:r>
            </a:p>
            <a:p>
              <a:pPr algn="ctr"/>
              <a:r>
                <a:rPr lang="en-US" sz="1600" dirty="0"/>
                <a:t>(</a:t>
              </a:r>
              <a:r>
                <a:rPr lang="en-US" sz="1600" baseline="30000" dirty="0"/>
                <a:t>235</a:t>
              </a:r>
              <a:r>
                <a:rPr lang="en-US" sz="1600" dirty="0"/>
                <a:t>U, </a:t>
              </a:r>
              <a:r>
                <a:rPr lang="en-US" sz="1600" baseline="30000" dirty="0"/>
                <a:t>239</a:t>
              </a:r>
              <a:r>
                <a:rPr lang="en-US" sz="1600" dirty="0"/>
                <a:t>Pu, </a:t>
              </a:r>
              <a:r>
                <a:rPr lang="en-US" sz="1600" baseline="30000" dirty="0"/>
                <a:t>241</a:t>
              </a:r>
              <a:r>
                <a:rPr lang="en-US" sz="1600" dirty="0"/>
                <a:t>Pu)</a:t>
              </a:r>
            </a:p>
            <a:p>
              <a:pPr algn="ctr"/>
              <a:r>
                <a:rPr lang="en-US" sz="1600" dirty="0"/>
                <a:t>in thermal n flux</a:t>
              </a:r>
            </a:p>
          </p:txBody>
        </p:sp>
        <p:sp>
          <p:nvSpPr>
            <p:cNvPr id="16" name="Text Box 21"/>
            <p:cNvSpPr txBox="1">
              <a:spLocks noChangeArrowheads="1"/>
            </p:cNvSpPr>
            <p:nvPr/>
          </p:nvSpPr>
          <p:spPr bwMode="auto">
            <a:xfrm>
              <a:off x="1981200" y="1504950"/>
              <a:ext cx="1600200" cy="584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600" dirty="0" smtClean="0"/>
                <a:t>Magnetic BILL</a:t>
              </a:r>
              <a:endParaRPr lang="en-US" sz="1600" dirty="0"/>
            </a:p>
            <a:p>
              <a:pPr algn="ctr"/>
              <a:r>
                <a:rPr lang="en-US" sz="1600" dirty="0" smtClean="0"/>
                <a:t>spectrometer</a:t>
              </a:r>
              <a:endParaRPr lang="en-US" sz="1600" dirty="0"/>
            </a:p>
          </p:txBody>
        </p:sp>
        <p:sp>
          <p:nvSpPr>
            <p:cNvPr id="17" name="Text Box 23"/>
            <p:cNvSpPr txBox="1">
              <a:spLocks noChangeArrowheads="1"/>
            </p:cNvSpPr>
            <p:nvPr/>
          </p:nvSpPr>
          <p:spPr bwMode="auto">
            <a:xfrm>
              <a:off x="337120" y="5149850"/>
              <a:ext cx="2022985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dirty="0"/>
                <a:t>ILL research reactor</a:t>
              </a:r>
            </a:p>
            <a:p>
              <a:r>
                <a:rPr lang="en-US" sz="1800" dirty="0"/>
                <a:t>(Grenoble, France)</a:t>
              </a:r>
            </a:p>
          </p:txBody>
        </p:sp>
        <p:sp>
          <p:nvSpPr>
            <p:cNvPr id="19" name="Text Box 28"/>
            <p:cNvSpPr txBox="1">
              <a:spLocks noChangeArrowheads="1"/>
            </p:cNvSpPr>
            <p:nvPr/>
          </p:nvSpPr>
          <p:spPr bwMode="auto">
            <a:xfrm>
              <a:off x="636336" y="2290008"/>
              <a:ext cx="342900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 i="1" dirty="0"/>
                <a:t>e</a:t>
              </a:r>
              <a:r>
                <a:rPr lang="en-US" sz="1600" i="1" baseline="30000" dirty="0"/>
                <a:t>-</a:t>
              </a:r>
              <a:endParaRPr lang="en-US" sz="1600" i="1" dirty="0"/>
            </a:p>
          </p:txBody>
        </p:sp>
      </p:grpSp>
      <p:sp>
        <p:nvSpPr>
          <p:cNvPr id="35" name="Line 15"/>
          <p:cNvSpPr>
            <a:spLocks noChangeShapeType="1"/>
          </p:cNvSpPr>
          <p:nvPr/>
        </p:nvSpPr>
        <p:spPr bwMode="auto">
          <a:xfrm flipH="1" flipV="1">
            <a:off x="1027978" y="2208501"/>
            <a:ext cx="74864" cy="551353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ZoneTexte 36"/>
          <p:cNvSpPr txBox="1"/>
          <p:nvPr/>
        </p:nvSpPr>
        <p:spPr>
          <a:xfrm>
            <a:off x="5414287" y="1837139"/>
            <a:ext cx="2855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Emitted </a:t>
            </a:r>
            <a:r>
              <a:rPr lang="en-US" dirty="0" smtClean="0">
                <a:latin typeface="Symbol" charset="2"/>
                <a:cs typeface="Symbol" charset="2"/>
              </a:rPr>
              <a:t>b</a:t>
            </a:r>
            <a:r>
              <a:rPr lang="en-US" dirty="0" smtClean="0"/>
              <a:t> spectra per fission</a:t>
            </a:r>
            <a:endParaRPr lang="en-US" dirty="0"/>
          </a:p>
        </p:txBody>
      </p:sp>
      <p:sp>
        <p:nvSpPr>
          <p:cNvPr id="39" name="Rectangle 38"/>
          <p:cNvSpPr/>
          <p:nvPr/>
        </p:nvSpPr>
        <p:spPr>
          <a:xfrm>
            <a:off x="2722011" y="6042970"/>
            <a:ext cx="607441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charset="2"/>
              <a:buChar char="§"/>
            </a:pPr>
            <a:r>
              <a:rPr lang="en-US" sz="1400" dirty="0" smtClean="0"/>
              <a:t>A. A. </a:t>
            </a:r>
            <a:r>
              <a:rPr lang="en-US" sz="1400" dirty="0"/>
              <a:t>Hahn, K. </a:t>
            </a:r>
            <a:r>
              <a:rPr lang="en-US" sz="1400" dirty="0" smtClean="0"/>
              <a:t>Schreckenbach et al., </a:t>
            </a:r>
            <a:r>
              <a:rPr lang="fr-FR" sz="1400" i="1" dirty="0" smtClean="0"/>
              <a:t>Phys</a:t>
            </a:r>
            <a:r>
              <a:rPr lang="fr-FR" sz="1400" i="1" dirty="0"/>
              <a:t>. Let. B218,365 (1989)+ </a:t>
            </a:r>
            <a:r>
              <a:rPr lang="fr-FR" sz="1400" i="1" dirty="0" err="1"/>
              <a:t>refs</a:t>
            </a:r>
            <a:r>
              <a:rPr lang="fr-FR" sz="1400" i="1" dirty="0"/>
              <a:t> </a:t>
            </a:r>
            <a:r>
              <a:rPr lang="fr-FR" sz="1400" i="1" dirty="0" err="1"/>
              <a:t>therein</a:t>
            </a:r>
            <a:endParaRPr lang="en-US" sz="1400" i="1" dirty="0"/>
          </a:p>
        </p:txBody>
      </p:sp>
      <p:sp>
        <p:nvSpPr>
          <p:cNvPr id="3" name="Rectangle 2"/>
          <p:cNvSpPr/>
          <p:nvPr/>
        </p:nvSpPr>
        <p:spPr>
          <a:xfrm>
            <a:off x="2645463" y="1166748"/>
            <a:ext cx="59236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Accurate 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e</a:t>
            </a:r>
            <a:r>
              <a:rPr lang="en-US" baseline="30000" dirty="0">
                <a:latin typeface="Arial" charset="0"/>
                <a:ea typeface="Arial" charset="0"/>
                <a:cs typeface="Arial" charset="0"/>
              </a:rPr>
              <a:t>-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 measurements 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@ 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ILL in Grenoble (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1978-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89)</a:t>
            </a:r>
            <a:endParaRPr lang="en-US" dirty="0"/>
          </a:p>
        </p:txBody>
      </p:sp>
      <p:sp>
        <p:nvSpPr>
          <p:cNvPr id="30" name="ZoneTexte 29"/>
          <p:cNvSpPr txBox="1"/>
          <p:nvPr/>
        </p:nvSpPr>
        <p:spPr>
          <a:xfrm>
            <a:off x="2748747" y="5747111"/>
            <a:ext cx="4496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§"/>
            </a:pPr>
            <a:r>
              <a:rPr lang="fr-FR" sz="1400" i="1" dirty="0" smtClean="0"/>
              <a:t>W. </a:t>
            </a:r>
            <a:r>
              <a:rPr lang="fr-FR" sz="1400" i="1" dirty="0" err="1" smtClean="0"/>
              <a:t>Mampe</a:t>
            </a:r>
            <a:r>
              <a:rPr lang="fr-FR" sz="1400" i="1" dirty="0" smtClean="0"/>
              <a:t> et </a:t>
            </a:r>
            <a:r>
              <a:rPr lang="fr-FR" sz="1400" i="1" dirty="0"/>
              <a:t>al</a:t>
            </a:r>
            <a:r>
              <a:rPr lang="fr-FR" sz="1400" i="1" dirty="0" smtClean="0"/>
              <a:t>., </a:t>
            </a:r>
            <a:r>
              <a:rPr lang="fr-FR" sz="1400" i="1" dirty="0" err="1" smtClean="0"/>
              <a:t>Nucl</a:t>
            </a:r>
            <a:r>
              <a:rPr lang="fr-FR" sz="1400" i="1" dirty="0" smtClean="0"/>
              <a:t>. </a:t>
            </a:r>
            <a:r>
              <a:rPr lang="fr-FR" sz="1400" i="1" dirty="0" err="1"/>
              <a:t>Instrum</a:t>
            </a:r>
            <a:r>
              <a:rPr lang="fr-FR" sz="1400" i="1" dirty="0" smtClean="0"/>
              <a:t>. </a:t>
            </a:r>
            <a:r>
              <a:rPr lang="fr-FR" sz="1400" i="1" dirty="0" err="1"/>
              <a:t>Meth</a:t>
            </a:r>
            <a:r>
              <a:rPr lang="fr-FR" sz="1400" i="1" dirty="0" smtClean="0"/>
              <a:t>.</a:t>
            </a:r>
            <a:r>
              <a:rPr lang="fr-FR" sz="1400" i="1" dirty="0"/>
              <a:t> </a:t>
            </a:r>
            <a:r>
              <a:rPr lang="fr-FR" sz="1400" b="1" i="1" dirty="0" smtClean="0"/>
              <a:t>154</a:t>
            </a:r>
            <a:r>
              <a:rPr lang="fr-FR" sz="1400" i="1" dirty="0" smtClean="0"/>
              <a:t> (</a:t>
            </a:r>
            <a:r>
              <a:rPr lang="fr-FR" sz="1400" i="1" dirty="0"/>
              <a:t>1978).</a:t>
            </a:r>
            <a:endParaRPr lang="en-US" sz="1400" i="1" dirty="0"/>
          </a:p>
        </p:txBody>
      </p:sp>
      <p:sp>
        <p:nvSpPr>
          <p:cNvPr id="13" name="Espace réservé du pied de page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654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Normalization of ILL data</a:t>
            </a:r>
            <a:endParaRPr lang="en-US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09/15/2012</a:t>
            </a: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711B0-05FA-504D-BD1C-947127D58312}" type="slidenum">
              <a:rPr lang="en-US" smtClean="0"/>
              <a:t>42</a:t>
            </a:fld>
            <a:endParaRPr lang="en-US"/>
          </a:p>
        </p:txBody>
      </p:sp>
      <p:grpSp>
        <p:nvGrpSpPr>
          <p:cNvPr id="7" name="Grouper 6"/>
          <p:cNvGrpSpPr/>
          <p:nvPr/>
        </p:nvGrpSpPr>
        <p:grpSpPr>
          <a:xfrm>
            <a:off x="2089687" y="3623714"/>
            <a:ext cx="5329787" cy="2705535"/>
            <a:chOff x="3695700" y="4007713"/>
            <a:chExt cx="5448300" cy="2744425"/>
          </a:xfrm>
        </p:grpSpPr>
        <p:grpSp>
          <p:nvGrpSpPr>
            <p:cNvPr id="8" name="Grouper 7"/>
            <p:cNvGrpSpPr/>
            <p:nvPr/>
          </p:nvGrpSpPr>
          <p:grpSpPr>
            <a:xfrm>
              <a:off x="3695700" y="4007713"/>
              <a:ext cx="5448300" cy="2744425"/>
              <a:chOff x="839112" y="3833282"/>
              <a:chExt cx="5448300" cy="2744425"/>
            </a:xfrm>
          </p:grpSpPr>
          <p:grpSp>
            <p:nvGrpSpPr>
              <p:cNvPr id="10" name="Grouper 9"/>
              <p:cNvGrpSpPr/>
              <p:nvPr/>
            </p:nvGrpSpPr>
            <p:grpSpPr>
              <a:xfrm>
                <a:off x="839112" y="3833282"/>
                <a:ext cx="5448300" cy="1831316"/>
                <a:chOff x="1847850" y="2616200"/>
                <a:chExt cx="5448300" cy="1831316"/>
              </a:xfrm>
            </p:grpSpPr>
            <p:pic>
              <p:nvPicPr>
                <p:cNvPr id="25" name="Image 24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847850" y="2616200"/>
                  <a:ext cx="5448300" cy="1625600"/>
                </a:xfrm>
                <a:prstGeom prst="rect">
                  <a:avLst/>
                </a:prstGeom>
              </p:spPr>
            </p:pic>
            <p:pic>
              <p:nvPicPr>
                <p:cNvPr id="26" name="Image 25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411902" y="4218916"/>
                  <a:ext cx="4686300" cy="228600"/>
                </a:xfrm>
                <a:prstGeom prst="rect">
                  <a:avLst/>
                </a:prstGeom>
              </p:spPr>
            </p:pic>
          </p:grpSp>
          <p:sp>
            <p:nvSpPr>
              <p:cNvPr id="11" name="ZoneTexte 10"/>
              <p:cNvSpPr txBox="1"/>
              <p:nvPr/>
            </p:nvSpPr>
            <p:spPr>
              <a:xfrm>
                <a:off x="2765944" y="5734645"/>
                <a:ext cx="2065640" cy="413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aseline="30000" dirty="0" smtClean="0">
                    <a:solidFill>
                      <a:srgbClr val="008000"/>
                    </a:solidFill>
                  </a:rPr>
                  <a:t>207</a:t>
                </a:r>
                <a:r>
                  <a:rPr lang="en-US" dirty="0" smtClean="0">
                    <a:solidFill>
                      <a:srgbClr val="008000"/>
                    </a:solidFill>
                  </a:rPr>
                  <a:t>Pb(n,</a:t>
                </a:r>
                <a:r>
                  <a:rPr lang="en-US" dirty="0" smtClean="0">
                    <a:solidFill>
                      <a:srgbClr val="008000"/>
                    </a:solidFill>
                    <a:latin typeface="Symbol" charset="2"/>
                    <a:cs typeface="Symbol" charset="2"/>
                  </a:rPr>
                  <a:t> g</a:t>
                </a:r>
                <a:r>
                  <a:rPr lang="en-US" dirty="0" smtClean="0">
                    <a:solidFill>
                      <a:srgbClr val="008000"/>
                    </a:solidFill>
                  </a:rPr>
                  <a:t>)</a:t>
                </a:r>
                <a:r>
                  <a:rPr lang="en-US" baseline="30000" dirty="0" smtClean="0">
                    <a:solidFill>
                      <a:srgbClr val="008000"/>
                    </a:solidFill>
                  </a:rPr>
                  <a:t>208</a:t>
                </a:r>
                <a:r>
                  <a:rPr lang="en-US" dirty="0" smtClean="0">
                    <a:solidFill>
                      <a:srgbClr val="008000"/>
                    </a:solidFill>
                  </a:rPr>
                  <a:t>Pb</a:t>
                </a:r>
                <a:endParaRPr lang="en-US" dirty="0">
                  <a:solidFill>
                    <a:srgbClr val="008000"/>
                  </a:solidFill>
                </a:endParaRPr>
              </a:p>
            </p:txBody>
          </p:sp>
          <p:sp>
            <p:nvSpPr>
              <p:cNvPr id="12" name="Triangle isocèle 11"/>
              <p:cNvSpPr/>
              <p:nvPr/>
            </p:nvSpPr>
            <p:spPr>
              <a:xfrm flipH="1">
                <a:off x="5457226" y="4649025"/>
                <a:ext cx="68579" cy="91438"/>
              </a:xfrm>
              <a:prstGeom prst="triangl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Triangle isocèle 12"/>
              <p:cNvSpPr/>
              <p:nvPr/>
            </p:nvSpPr>
            <p:spPr>
              <a:xfrm flipH="1">
                <a:off x="4844227" y="4660418"/>
                <a:ext cx="68579" cy="91438"/>
              </a:xfrm>
              <a:prstGeom prst="triangl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Triangle isocèle 13"/>
              <p:cNvSpPr/>
              <p:nvPr/>
            </p:nvSpPr>
            <p:spPr>
              <a:xfrm flipH="1">
                <a:off x="4798530" y="4428071"/>
                <a:ext cx="68579" cy="91438"/>
              </a:xfrm>
              <a:prstGeom prst="triangl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Triangle isocèle 14"/>
              <p:cNvSpPr/>
              <p:nvPr/>
            </p:nvSpPr>
            <p:spPr>
              <a:xfrm flipH="1">
                <a:off x="3855524" y="4428071"/>
                <a:ext cx="68579" cy="91438"/>
              </a:xfrm>
              <a:prstGeom prst="triangl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riangle isocèle 15"/>
              <p:cNvSpPr/>
              <p:nvPr/>
            </p:nvSpPr>
            <p:spPr>
              <a:xfrm flipH="1">
                <a:off x="2173738" y="5000216"/>
                <a:ext cx="68579" cy="91438"/>
              </a:xfrm>
              <a:prstGeom prst="triangl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Triangle isocèle 16"/>
              <p:cNvSpPr/>
              <p:nvPr/>
            </p:nvSpPr>
            <p:spPr>
              <a:xfrm flipH="1">
                <a:off x="1658861" y="4774740"/>
                <a:ext cx="68579" cy="91438"/>
              </a:xfrm>
              <a:prstGeom prst="triangl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Triangle isocèle 17"/>
              <p:cNvSpPr/>
              <p:nvPr/>
            </p:nvSpPr>
            <p:spPr>
              <a:xfrm flipH="1">
                <a:off x="1556004" y="5011658"/>
                <a:ext cx="68579" cy="91438"/>
              </a:xfrm>
              <a:prstGeom prst="triangl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Triangle isocèle 18"/>
              <p:cNvSpPr/>
              <p:nvPr/>
            </p:nvSpPr>
            <p:spPr>
              <a:xfrm flipH="1">
                <a:off x="1693184" y="5034493"/>
                <a:ext cx="68579" cy="91438"/>
              </a:xfrm>
              <a:prstGeom prst="triangl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Ellipse 19"/>
              <p:cNvSpPr>
                <a:spLocks noChangeAspect="1"/>
              </p:cNvSpPr>
              <p:nvPr/>
            </p:nvSpPr>
            <p:spPr>
              <a:xfrm flipV="1">
                <a:off x="4661305" y="4450930"/>
                <a:ext cx="68579" cy="68579"/>
              </a:xfrm>
              <a:prstGeom prst="ellipse">
                <a:avLst/>
              </a:pr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08000"/>
                  </a:solidFill>
                </a:endParaRPr>
              </a:p>
            </p:txBody>
          </p:sp>
          <p:sp>
            <p:nvSpPr>
              <p:cNvPr id="21" name="Triangle isocèle 20"/>
              <p:cNvSpPr/>
              <p:nvPr/>
            </p:nvSpPr>
            <p:spPr>
              <a:xfrm flipH="1">
                <a:off x="1636046" y="5000265"/>
                <a:ext cx="68579" cy="91438"/>
              </a:xfrm>
              <a:prstGeom prst="triangl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Ellipse 21"/>
              <p:cNvSpPr>
                <a:spLocks noChangeAspect="1"/>
              </p:cNvSpPr>
              <p:nvPr/>
            </p:nvSpPr>
            <p:spPr>
              <a:xfrm flipV="1">
                <a:off x="1636004" y="5057308"/>
                <a:ext cx="68579" cy="6857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930641" y="5705277"/>
                <a:ext cx="1828468" cy="4138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aseline="30000" dirty="0" smtClean="0">
                    <a:solidFill>
                      <a:srgbClr val="FF0000"/>
                    </a:solidFill>
                  </a:rPr>
                  <a:t>115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In(n,</a:t>
                </a:r>
                <a:r>
                  <a:rPr lang="en-US" dirty="0" smtClean="0">
                    <a:solidFill>
                      <a:srgbClr val="FF0000"/>
                    </a:solidFill>
                    <a:latin typeface="Symbol" charset="2"/>
                    <a:cs typeface="Symbol" charset="2"/>
                  </a:rPr>
                  <a:t> g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)</a:t>
                </a:r>
                <a:r>
                  <a:rPr lang="en-US" baseline="30000" dirty="0" smtClean="0">
                    <a:solidFill>
                      <a:srgbClr val="FF0000"/>
                    </a:solidFill>
                  </a:rPr>
                  <a:t>116m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In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4" name="ZoneTexte 23"/>
              <p:cNvSpPr txBox="1"/>
              <p:nvPr/>
            </p:nvSpPr>
            <p:spPr>
              <a:xfrm>
                <a:off x="989243" y="6163853"/>
                <a:ext cx="1872359" cy="413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aseline="30000" dirty="0" smtClean="0">
                    <a:solidFill>
                      <a:srgbClr val="0000FF"/>
                    </a:solidFill>
                  </a:rPr>
                  <a:t>113</a:t>
                </a:r>
                <a:r>
                  <a:rPr lang="en-US" dirty="0" smtClean="0">
                    <a:solidFill>
                      <a:srgbClr val="0000FF"/>
                    </a:solidFill>
                  </a:rPr>
                  <a:t>Cd(n,</a:t>
                </a:r>
                <a:r>
                  <a:rPr lang="en-US" dirty="0" smtClean="0">
                    <a:solidFill>
                      <a:srgbClr val="0000FF"/>
                    </a:solidFill>
                    <a:latin typeface="Symbol" charset="2"/>
                    <a:cs typeface="Symbol" charset="2"/>
                  </a:rPr>
                  <a:t>g</a:t>
                </a:r>
                <a:r>
                  <a:rPr lang="en-US" dirty="0" smtClean="0">
                    <a:solidFill>
                      <a:srgbClr val="0000FF"/>
                    </a:solidFill>
                  </a:rPr>
                  <a:t>)</a:t>
                </a:r>
                <a:r>
                  <a:rPr lang="en-US" baseline="30000" dirty="0" smtClean="0">
                    <a:solidFill>
                      <a:srgbClr val="0000FF"/>
                    </a:solidFill>
                  </a:rPr>
                  <a:t>114</a:t>
                </a:r>
                <a:r>
                  <a:rPr lang="en-US" dirty="0" smtClean="0">
                    <a:solidFill>
                      <a:srgbClr val="0000FF"/>
                    </a:solidFill>
                  </a:rPr>
                  <a:t>Cd </a:t>
                </a:r>
                <a:endParaRPr lang="en-US" dirty="0">
                  <a:solidFill>
                    <a:srgbClr val="0000FF"/>
                  </a:solidFill>
                </a:endParaRPr>
              </a:p>
            </p:txBody>
          </p:sp>
        </p:grpSp>
        <p:sp>
          <p:nvSpPr>
            <p:cNvPr id="9" name="Ellipse 8"/>
            <p:cNvSpPr>
              <a:spLocks noChangeAspect="1"/>
            </p:cNvSpPr>
            <p:nvPr/>
          </p:nvSpPr>
          <p:spPr>
            <a:xfrm flipV="1">
              <a:off x="4852802" y="5072424"/>
              <a:ext cx="68579" cy="6857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ZoneTexte 26"/>
          <p:cNvSpPr txBox="1"/>
          <p:nvPr/>
        </p:nvSpPr>
        <p:spPr>
          <a:xfrm>
            <a:off x="434759" y="1256633"/>
            <a:ext cx="836166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dirty="0" smtClean="0"/>
              <a:t>Dominant systematic error : 1.8 % (1 </a:t>
            </a:r>
            <a:r>
              <a:rPr lang="en-US" sz="2000" dirty="0" smtClean="0">
                <a:latin typeface="Symbol" charset="2"/>
                <a:cs typeface="Symbol" charset="2"/>
              </a:rPr>
              <a:t>s</a:t>
            </a:r>
            <a:r>
              <a:rPr lang="en-US" sz="2000" dirty="0" smtClean="0"/>
              <a:t>)</a:t>
            </a:r>
          </a:p>
          <a:p>
            <a:pPr marL="342900" indent="-342900">
              <a:buFont typeface="Arial"/>
              <a:buChar char="•"/>
            </a:pPr>
            <a:endParaRPr lang="en-US" sz="2000" dirty="0" smtClean="0"/>
          </a:p>
          <a:p>
            <a:pPr marL="342900" indent="-342900">
              <a:buFont typeface="Arial"/>
              <a:buChar char="•"/>
            </a:pPr>
            <a:r>
              <a:rPr lang="en-US" sz="2000" dirty="0" smtClean="0"/>
              <a:t>Absolute </a:t>
            </a:r>
            <a:r>
              <a:rPr lang="en-US" sz="2000" dirty="0"/>
              <a:t>calibration </a:t>
            </a:r>
            <a:r>
              <a:rPr lang="en-US" sz="2000" dirty="0" smtClean="0"/>
              <a:t>via </a:t>
            </a:r>
            <a:r>
              <a:rPr lang="en-US" sz="2000" dirty="0"/>
              <a:t>internal conversion electron lines of known partial cross section per neutron </a:t>
            </a:r>
            <a:r>
              <a:rPr lang="en-US" sz="2000" dirty="0" smtClean="0"/>
              <a:t>capture</a:t>
            </a:r>
          </a:p>
          <a:p>
            <a:pPr marL="342900" indent="-342900">
              <a:buFont typeface="Arial"/>
              <a:buChar char="•"/>
            </a:pPr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chemeClr val="accent2"/>
                </a:solidFill>
              </a:rPr>
              <a:t>Correlated across all energy bins of all </a:t>
            </a:r>
            <a:r>
              <a:rPr lang="en-US" sz="2000" dirty="0" smtClean="0">
                <a:solidFill>
                  <a:schemeClr val="accent2"/>
                </a:solidFill>
              </a:rPr>
              <a:t>isotopes</a:t>
            </a:r>
          </a:p>
          <a:p>
            <a:r>
              <a:rPr lang="en-US" sz="2000" dirty="0">
                <a:solidFill>
                  <a:schemeClr val="accent2"/>
                </a:solidFill>
              </a:rPr>
              <a:t> </a:t>
            </a:r>
            <a:r>
              <a:rPr lang="en-US" sz="2000" dirty="0" smtClean="0">
                <a:solidFill>
                  <a:schemeClr val="accent2"/>
                </a:solidFill>
              </a:rPr>
              <a:t>    + directly propagates into the converted antineutrino spectra.</a:t>
            </a:r>
            <a:endParaRPr lang="en-US" sz="2000" dirty="0">
              <a:solidFill>
                <a:schemeClr val="accent2"/>
              </a:solidFill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3696629" y="5510570"/>
            <a:ext cx="342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&amp;</a:t>
            </a:r>
            <a:endParaRPr lang="en-US" dirty="0"/>
          </a:p>
        </p:txBody>
      </p:sp>
      <p:sp>
        <p:nvSpPr>
          <p:cNvPr id="29" name="ZoneTexte 28"/>
          <p:cNvSpPr txBox="1"/>
          <p:nvPr/>
        </p:nvSpPr>
        <p:spPr>
          <a:xfrm>
            <a:off x="5461287" y="5510572"/>
            <a:ext cx="2458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: absolute normalization</a:t>
            </a:r>
            <a:endParaRPr lang="en-US" dirty="0"/>
          </a:p>
        </p:txBody>
      </p:sp>
      <p:sp>
        <p:nvSpPr>
          <p:cNvPr id="30" name="ZoneTexte 29"/>
          <p:cNvSpPr txBox="1"/>
          <p:nvPr/>
        </p:nvSpPr>
        <p:spPr>
          <a:xfrm>
            <a:off x="3696629" y="5919809"/>
            <a:ext cx="2355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: relative normalization</a:t>
            </a:r>
            <a:endParaRPr lang="en-US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291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</a:t>
            </a:r>
            <a:r>
              <a:rPr lang="en-US" baseline="30000" dirty="0" smtClean="0"/>
              <a:t>-</a:t>
            </a:r>
            <a:r>
              <a:rPr lang="fr-FR" dirty="0" err="1" smtClean="0">
                <a:sym typeface="Wingdings"/>
              </a:rPr>
              <a:t></a:t>
            </a:r>
            <a:r>
              <a:rPr lang="fr-FR" dirty="0" smtClean="0">
                <a:sym typeface="Wingdings"/>
              </a:rPr>
              <a:t> </a:t>
            </a:r>
            <a:r>
              <a:rPr lang="en-US" dirty="0" err="1" smtClean="0">
                <a:latin typeface="Symbol" charset="2"/>
                <a:ea typeface="Symbol" charset="2"/>
                <a:cs typeface="Symbol" charset="2"/>
              </a:rPr>
              <a:t>n</a:t>
            </a:r>
            <a:r>
              <a:rPr lang="en-US" dirty="0" smtClean="0">
                <a:latin typeface="Symbol" charset="2"/>
                <a:ea typeface="Symbol" charset="2"/>
                <a:cs typeface="Symbol" charset="2"/>
              </a:rPr>
              <a:t> </a:t>
            </a:r>
            <a:r>
              <a:rPr lang="en-US" dirty="0" smtClean="0"/>
              <a:t>conversion</a:t>
            </a:r>
            <a:endParaRPr lang="en-US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09/15/2012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F03FA-06A6-CD41-994F-B013EA6E7F1D}" type="slidenum">
              <a:rPr lang="fr-FR" smtClean="0"/>
              <a:pPr/>
              <a:t>43</a:t>
            </a:fld>
            <a:endParaRPr lang="fr-FR"/>
          </a:p>
        </p:txBody>
      </p:sp>
      <p:pic>
        <p:nvPicPr>
          <p:cNvPr id="7" name="Image 3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3172" y="2322848"/>
            <a:ext cx="3611138" cy="3138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25534" y="2238507"/>
            <a:ext cx="4710832" cy="3112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ZoneTexte 8"/>
          <p:cNvSpPr txBox="1"/>
          <p:nvPr/>
        </p:nvSpPr>
        <p:spPr>
          <a:xfrm>
            <a:off x="1422293" y="1901270"/>
            <a:ext cx="19062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accent2"/>
                </a:solidFill>
                <a:latin typeface="Symbol" charset="2"/>
                <a:cs typeface="Symbol" charset="2"/>
              </a:rPr>
              <a:t>b</a:t>
            </a:r>
            <a:r>
              <a:rPr lang="en-US" sz="2000" b="1" dirty="0" smtClean="0">
                <a:solidFill>
                  <a:schemeClr val="accent2"/>
                </a:solidFill>
              </a:rPr>
              <a:t>-branch level</a:t>
            </a: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5494287" y="1869790"/>
            <a:ext cx="27414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accent2"/>
                </a:solidFill>
                <a:cs typeface="Symbol" charset="2"/>
              </a:rPr>
              <a:t>Fission product</a:t>
            </a:r>
            <a:r>
              <a:rPr lang="en-US" sz="2000" b="1" dirty="0" smtClean="0">
                <a:solidFill>
                  <a:schemeClr val="accent2"/>
                </a:solidFill>
                <a:latin typeface="Symbol" charset="2"/>
                <a:cs typeface="Symbol" charset="2"/>
              </a:rPr>
              <a:t> </a:t>
            </a:r>
            <a:r>
              <a:rPr lang="en-US" sz="2000" b="1" dirty="0" smtClean="0">
                <a:solidFill>
                  <a:schemeClr val="accent2"/>
                </a:solidFill>
              </a:rPr>
              <a:t>level</a:t>
            </a: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363970" y="5500007"/>
            <a:ext cx="8575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dirty="0" smtClean="0"/>
              <a:t> </a:t>
            </a:r>
            <a:r>
              <a:rPr lang="en-US" b="1" dirty="0" smtClean="0"/>
              <a:t>Lot of relevant quantities</a:t>
            </a:r>
            <a:r>
              <a:rPr lang="en-US" dirty="0" smtClean="0"/>
              <a:t>: Z, A, End-points, </a:t>
            </a:r>
            <a:r>
              <a:rPr lang="en-US" dirty="0" err="1" smtClean="0"/>
              <a:t>J</a:t>
            </a:r>
            <a:r>
              <a:rPr lang="en-US" baseline="30000" dirty="0" err="1" smtClean="0">
                <a:latin typeface="Symbol" charset="2"/>
                <a:cs typeface="Symbol" charset="2"/>
              </a:rPr>
              <a:t>p</a:t>
            </a:r>
            <a:r>
              <a:rPr lang="en-US" dirty="0" smtClean="0"/>
              <a:t>, nuclear matrix elements, branching ratios, fission yields, life time… </a:t>
            </a:r>
            <a:r>
              <a:rPr lang="en-US" b="1" dirty="0" smtClean="0"/>
              <a:t>but scarce data as E</a:t>
            </a:r>
            <a:r>
              <a:rPr lang="en-US" b="1" baseline="-25000" dirty="0" smtClean="0">
                <a:latin typeface="Symbol" charset="2"/>
                <a:cs typeface="Symbol" charset="2"/>
              </a:rPr>
              <a:t>0</a:t>
            </a:r>
            <a:r>
              <a:rPr lang="en-US" b="1" dirty="0" smtClean="0"/>
              <a:t> increases</a:t>
            </a:r>
            <a:endParaRPr lang="en-US" dirty="0"/>
          </a:p>
        </p:txBody>
      </p:sp>
      <p:sp>
        <p:nvSpPr>
          <p:cNvPr id="12" name="ZoneTexte 11"/>
          <p:cNvSpPr txBox="1"/>
          <p:nvPr/>
        </p:nvSpPr>
        <p:spPr>
          <a:xfrm>
            <a:off x="443173" y="1112131"/>
            <a:ext cx="8033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dirty="0" smtClean="0"/>
              <a:t> Exact conversion requires complete knowledge from fission yield down to </a:t>
            </a:r>
            <a:r>
              <a:rPr lang="en-US" dirty="0" smtClean="0">
                <a:latin typeface="Symbol" charset="2"/>
                <a:cs typeface="Symbol" charset="2"/>
              </a:rPr>
              <a:t>b</a:t>
            </a:r>
            <a:r>
              <a:rPr lang="en-US" baseline="30000" dirty="0" smtClean="0"/>
              <a:t>-  </a:t>
            </a:r>
          </a:p>
          <a:p>
            <a:r>
              <a:rPr lang="en-US" baseline="30000" dirty="0"/>
              <a:t> </a:t>
            </a:r>
            <a:r>
              <a:rPr lang="en-US" baseline="30000" dirty="0" smtClean="0"/>
              <a:t>   </a:t>
            </a:r>
            <a:r>
              <a:rPr lang="en-US" dirty="0" smtClean="0"/>
              <a:t>transition between parent ground (or isomeric)-state and daughter states</a:t>
            </a:r>
            <a:endParaRPr lang="en-US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332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</a:t>
            </a:r>
            <a:r>
              <a:rPr lang="en-US" b="1" dirty="0" smtClean="0"/>
              <a:t>onversion of reference </a:t>
            </a:r>
            <a:r>
              <a:rPr lang="en-US" b="1" dirty="0" err="1" smtClean="0"/>
              <a:t>e</a:t>
            </a:r>
            <a:r>
              <a:rPr lang="en-US" b="1" baseline="30000" dirty="0" smtClean="0"/>
              <a:t>-</a:t>
            </a:r>
            <a:r>
              <a:rPr lang="en-US" b="1" dirty="0" smtClean="0"/>
              <a:t> spectra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6C4B60-11DD-D44A-91D0-D36ABD7FB26F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  <p:sp>
        <p:nvSpPr>
          <p:cNvPr id="23559" name="ZoneTexte 13"/>
          <p:cNvSpPr txBox="1">
            <a:spLocks noChangeArrowheads="1"/>
          </p:cNvSpPr>
          <p:nvPr/>
        </p:nvSpPr>
        <p:spPr bwMode="auto">
          <a:xfrm>
            <a:off x="873413" y="1298383"/>
            <a:ext cx="770485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b="1" dirty="0" smtClean="0">
                <a:latin typeface="Arial" charset="0"/>
                <a:ea typeface="Arial" charset="0"/>
                <a:cs typeface="Arial" charset="0"/>
                <a:sym typeface="Wingdings" charset="2"/>
              </a:rPr>
              <a:t>1- </a:t>
            </a:r>
            <a:r>
              <a:rPr lang="en-US" sz="1800" b="1" dirty="0" smtClean="0">
                <a:latin typeface="Arial" charset="0"/>
                <a:ea typeface="Arial" charset="0"/>
                <a:cs typeface="Arial" charset="0"/>
                <a:sym typeface="Wingdings" charset="2"/>
              </a:rPr>
              <a:t>Fit total </a:t>
            </a:r>
            <a:r>
              <a:rPr lang="en-US" sz="1800" b="1" dirty="0" err="1" smtClean="0">
                <a:latin typeface="Arial" charset="0"/>
                <a:ea typeface="Arial" charset="0"/>
                <a:cs typeface="Arial" charset="0"/>
                <a:sym typeface="Wingdings" charset="2"/>
              </a:rPr>
              <a:t>e</a:t>
            </a:r>
            <a:r>
              <a:rPr lang="en-US" sz="1800" b="1" baseline="30000" dirty="0">
                <a:latin typeface="Arial" charset="0"/>
                <a:ea typeface="Arial" charset="0"/>
                <a:cs typeface="Arial" charset="0"/>
                <a:sym typeface="Wingdings" charset="2"/>
              </a:rPr>
              <a:t>-</a:t>
            </a:r>
            <a:r>
              <a:rPr lang="en-US" sz="1800" b="1" dirty="0">
                <a:latin typeface="Arial" charset="0"/>
                <a:ea typeface="Arial" charset="0"/>
                <a:cs typeface="Arial" charset="0"/>
                <a:sym typeface="Wingdings" charset="2"/>
              </a:rPr>
              <a:t> spectrum with a sum of 30 </a:t>
            </a:r>
            <a:r>
              <a:rPr lang="en-US" sz="1800" b="1" dirty="0" smtClean="0">
                <a:latin typeface="Arial" charset="0"/>
                <a:ea typeface="Arial" charset="0"/>
                <a:cs typeface="Arial" charset="0"/>
                <a:sym typeface="Wingdings" charset="2"/>
              </a:rPr>
              <a:t>effective </a:t>
            </a:r>
            <a:r>
              <a:rPr lang="en-US" sz="1800" b="1" dirty="0" smtClean="0">
                <a:latin typeface="Symbol" pitchFamily="18" charset="2"/>
                <a:ea typeface="Arial" charset="0"/>
                <a:cs typeface="Arial" charset="0"/>
                <a:sym typeface="Wingdings" charset="2"/>
              </a:rPr>
              <a:t>b</a:t>
            </a:r>
            <a:r>
              <a:rPr lang="en-US" sz="1800" b="1" dirty="0" smtClean="0">
                <a:latin typeface="Arial" charset="0"/>
                <a:ea typeface="Arial" charset="0"/>
                <a:cs typeface="Arial" charset="0"/>
                <a:sym typeface="Wingdings" charset="2"/>
              </a:rPr>
              <a:t> branches determined by iterative method (instead of ~10,000+ real branches) </a:t>
            </a:r>
            <a:endParaRPr lang="en-US" sz="1800" b="1" dirty="0">
              <a:latin typeface="Arial" charset="0"/>
              <a:ea typeface="Arial" charset="0"/>
              <a:cs typeface="Arial" charset="0"/>
              <a:sym typeface="Wingdings" charset="2"/>
            </a:endParaRPr>
          </a:p>
        </p:txBody>
      </p:sp>
      <p:pic>
        <p:nvPicPr>
          <p:cNvPr id="23560" name="Image 1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552" y="2275184"/>
            <a:ext cx="9117448" cy="2106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/>
          <p:cNvSpPr/>
          <p:nvPr/>
        </p:nvSpPr>
        <p:spPr>
          <a:xfrm>
            <a:off x="982323" y="4638529"/>
            <a:ext cx="65568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 smtClean="0">
                <a:latin typeface="Arial" charset="0"/>
                <a:ea typeface="Arial" charset="0"/>
                <a:cs typeface="Arial" charset="0"/>
                <a:sym typeface="Wingdings" charset="2"/>
              </a:rPr>
              <a:t>2- </a:t>
            </a:r>
            <a:r>
              <a:rPr lang="en-US" sz="1800" b="1" dirty="0" smtClean="0">
                <a:latin typeface="Arial" charset="0"/>
                <a:ea typeface="Arial" charset="0"/>
                <a:cs typeface="Arial" charset="0"/>
                <a:sym typeface="Wingdings" charset="2"/>
              </a:rPr>
              <a:t>Convert </a:t>
            </a:r>
            <a:r>
              <a:rPr lang="en-US" b="1" dirty="0" smtClean="0">
                <a:latin typeface="Arial" charset="0"/>
                <a:ea typeface="Arial" charset="0"/>
                <a:cs typeface="Arial" charset="0"/>
                <a:sym typeface="Wingdings" charset="2"/>
              </a:rPr>
              <a:t>each</a:t>
            </a:r>
            <a:r>
              <a:rPr lang="en-US" sz="1800" b="1" dirty="0" smtClean="0">
                <a:latin typeface="Arial" charset="0"/>
                <a:ea typeface="Arial" charset="0"/>
                <a:cs typeface="Arial" charset="0"/>
                <a:sym typeface="Wingdings" charset="2"/>
              </a:rPr>
              <a:t> effective </a:t>
            </a:r>
            <a:r>
              <a:rPr lang="en-US" sz="1800" b="1" dirty="0" err="1" smtClean="0">
                <a:latin typeface="Arial" charset="0"/>
                <a:ea typeface="Arial" charset="0"/>
                <a:cs typeface="Arial" charset="0"/>
                <a:sym typeface="Wingdings" charset="2"/>
              </a:rPr>
              <a:t>e</a:t>
            </a:r>
            <a:r>
              <a:rPr lang="en-US" sz="1800" b="1" baseline="30000" dirty="0" smtClean="0">
                <a:latin typeface="Arial" charset="0"/>
                <a:ea typeface="Arial" charset="0"/>
                <a:cs typeface="Arial" charset="0"/>
                <a:sym typeface="Wingdings" charset="2"/>
              </a:rPr>
              <a:t>-</a:t>
            </a:r>
            <a:r>
              <a:rPr lang="en-US" sz="1800" b="1" dirty="0" smtClean="0">
                <a:latin typeface="Arial" charset="0"/>
                <a:ea typeface="Arial" charset="0"/>
                <a:cs typeface="Arial" charset="0"/>
                <a:sym typeface="Wingdings" charset="2"/>
              </a:rPr>
              <a:t>  branches to </a:t>
            </a:r>
            <a:r>
              <a:rPr lang="en-US" sz="1800" b="1" dirty="0" err="1" smtClean="0">
                <a:latin typeface="Times" charset="0"/>
                <a:ea typeface="Times" charset="0"/>
                <a:cs typeface="Times" charset="0"/>
                <a:sym typeface="Wingdings" charset="2"/>
              </a:rPr>
              <a:t>ν</a:t>
            </a:r>
            <a:r>
              <a:rPr lang="en-US" sz="1800" b="1" dirty="0" smtClean="0">
                <a:latin typeface="Times" charset="0"/>
                <a:ea typeface="Times" charset="0"/>
                <a:cs typeface="Times" charset="0"/>
                <a:sym typeface="Wingdings" charset="2"/>
              </a:rPr>
              <a:t> </a:t>
            </a:r>
            <a:r>
              <a:rPr lang="en-US" b="1" dirty="0" smtClean="0">
                <a:latin typeface="Arial" charset="0"/>
                <a:ea typeface="Arial" charset="0"/>
                <a:cs typeface="Arial" charset="0"/>
                <a:sym typeface="Wingdings" charset="2"/>
              </a:rPr>
              <a:t>branches</a:t>
            </a:r>
          </a:p>
          <a:p>
            <a:pPr lvl="0"/>
            <a:endParaRPr lang="en-US" sz="1800" b="1" dirty="0" smtClean="0">
              <a:latin typeface="Arial" charset="0"/>
              <a:ea typeface="Arial" charset="0"/>
              <a:cs typeface="Arial" charset="0"/>
              <a:sym typeface="Wingdings" charset="2"/>
            </a:endParaRPr>
          </a:p>
          <a:p>
            <a:pPr lvl="0"/>
            <a:r>
              <a:rPr lang="en-US" b="1" dirty="0" smtClean="0">
                <a:latin typeface="Arial" charset="0"/>
                <a:ea typeface="Arial" charset="0"/>
                <a:cs typeface="Arial" charset="0"/>
                <a:sym typeface="Wingdings" charset="2"/>
              </a:rPr>
              <a:t>3- Sum all converted </a:t>
            </a:r>
            <a:r>
              <a:rPr lang="en-US" b="1" dirty="0" err="1" smtClean="0">
                <a:latin typeface="Times" charset="0"/>
                <a:ea typeface="Times" charset="0"/>
                <a:cs typeface="Times" charset="0"/>
                <a:sym typeface="Wingdings" charset="2"/>
              </a:rPr>
              <a:t>ν</a:t>
            </a:r>
            <a:r>
              <a:rPr lang="en-US" b="1" dirty="0" smtClean="0">
                <a:latin typeface="Times" charset="0"/>
                <a:ea typeface="Times" charset="0"/>
                <a:cs typeface="Times" charset="0"/>
                <a:sym typeface="Wingdings" charset="2"/>
              </a:rPr>
              <a:t> </a:t>
            </a:r>
            <a:r>
              <a:rPr lang="en-US" b="1" dirty="0" smtClean="0">
                <a:latin typeface="Arial" charset="0"/>
                <a:ea typeface="Arial" charset="0"/>
                <a:cs typeface="Arial" charset="0"/>
                <a:sym typeface="Wingdings" charset="2"/>
              </a:rPr>
              <a:t>branches to get total </a:t>
            </a:r>
            <a:r>
              <a:rPr lang="en-US" b="1" dirty="0" err="1" smtClean="0">
                <a:latin typeface="Times" charset="0"/>
                <a:ea typeface="Times" charset="0"/>
                <a:cs typeface="Times" charset="0"/>
                <a:sym typeface="Wingdings" charset="2"/>
              </a:rPr>
              <a:t>ν</a:t>
            </a:r>
            <a:r>
              <a:rPr lang="en-US" b="1" dirty="0" smtClean="0">
                <a:latin typeface="Times" charset="0"/>
                <a:ea typeface="Times" charset="0"/>
                <a:cs typeface="Times" charset="0"/>
                <a:sym typeface="Wingdings" charset="2"/>
              </a:rPr>
              <a:t> spectrum</a:t>
            </a:r>
            <a:endParaRPr lang="en-US" sz="18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1995" y="5792677"/>
            <a:ext cx="4492571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i="1" dirty="0" smtClean="0">
                <a:latin typeface="+mj-lt"/>
              </a:rPr>
              <a:t>K. </a:t>
            </a:r>
            <a:r>
              <a:rPr lang="fr-FR" sz="1600" i="1" dirty="0" err="1" smtClean="0">
                <a:latin typeface="+mj-lt"/>
              </a:rPr>
              <a:t>Schreckenbach</a:t>
            </a:r>
            <a:r>
              <a:rPr lang="fr-FR" sz="1600" i="1" dirty="0" smtClean="0">
                <a:latin typeface="+mj-lt"/>
              </a:rPr>
              <a:t> et al., Phys. </a:t>
            </a:r>
            <a:r>
              <a:rPr lang="fr-FR" sz="1600" i="1" dirty="0" err="1" smtClean="0">
                <a:latin typeface="+mj-lt"/>
              </a:rPr>
              <a:t>Lett</a:t>
            </a:r>
            <a:r>
              <a:rPr lang="fr-FR" sz="1600" i="1" dirty="0" smtClean="0">
                <a:latin typeface="+mj-lt"/>
              </a:rPr>
              <a:t>. </a:t>
            </a:r>
            <a:r>
              <a:rPr lang="fr-FR" sz="1600" b="1" i="1" dirty="0" smtClean="0">
                <a:latin typeface="+mj-lt"/>
              </a:rPr>
              <a:t>99B</a:t>
            </a:r>
            <a:r>
              <a:rPr lang="fr-FR" sz="1600" i="1" dirty="0" smtClean="0">
                <a:latin typeface="+mj-lt"/>
              </a:rPr>
              <a:t>, 251 (1981).</a:t>
            </a:r>
          </a:p>
          <a:p>
            <a:r>
              <a:rPr lang="nb-NO" sz="1600" i="1" dirty="0" smtClean="0">
                <a:latin typeface="+mj-lt"/>
              </a:rPr>
              <a:t>A.A. </a:t>
            </a:r>
            <a:r>
              <a:rPr lang="nb-NO" sz="1600" i="1" dirty="0" err="1" smtClean="0">
                <a:latin typeface="+mj-lt"/>
              </a:rPr>
              <a:t>Hahn</a:t>
            </a:r>
            <a:r>
              <a:rPr lang="nb-NO" sz="1600" i="1" dirty="0" smtClean="0">
                <a:latin typeface="+mj-lt"/>
              </a:rPr>
              <a:t> et </a:t>
            </a:r>
            <a:r>
              <a:rPr lang="nb-NO" sz="1600" i="1" dirty="0">
                <a:latin typeface="+mj-lt"/>
              </a:rPr>
              <a:t>al</a:t>
            </a:r>
            <a:r>
              <a:rPr lang="nb-NO" sz="1600" i="1" dirty="0" smtClean="0">
                <a:latin typeface="+mj-lt"/>
              </a:rPr>
              <a:t>., </a:t>
            </a:r>
            <a:r>
              <a:rPr lang="nb-NO" sz="1600" i="1" dirty="0" err="1" smtClean="0">
                <a:latin typeface="+mj-lt"/>
              </a:rPr>
              <a:t>Phys</a:t>
            </a:r>
            <a:r>
              <a:rPr lang="nb-NO" sz="1600" i="1" dirty="0" smtClean="0">
                <a:latin typeface="+mj-lt"/>
              </a:rPr>
              <a:t>.</a:t>
            </a:r>
            <a:r>
              <a:rPr lang="nb-NO" sz="1600" i="1" dirty="0">
                <a:latin typeface="+mj-lt"/>
              </a:rPr>
              <a:t> </a:t>
            </a:r>
            <a:r>
              <a:rPr lang="nb-NO" sz="1600" i="1" dirty="0" smtClean="0">
                <a:latin typeface="+mj-lt"/>
              </a:rPr>
              <a:t>Lett.</a:t>
            </a:r>
            <a:r>
              <a:rPr lang="nb-NO" sz="1600" i="1" dirty="0">
                <a:latin typeface="+mj-lt"/>
              </a:rPr>
              <a:t> </a:t>
            </a:r>
            <a:r>
              <a:rPr lang="nb-NO" sz="1600" b="1" i="1" dirty="0" smtClean="0">
                <a:latin typeface="+mj-lt"/>
              </a:rPr>
              <a:t>218B</a:t>
            </a:r>
            <a:r>
              <a:rPr lang="nb-NO" sz="1600" i="1" dirty="0" smtClean="0">
                <a:latin typeface="+mj-lt"/>
              </a:rPr>
              <a:t>, </a:t>
            </a:r>
            <a:r>
              <a:rPr lang="nb-NO" sz="1600" i="1" dirty="0">
                <a:latin typeface="+mj-lt"/>
              </a:rPr>
              <a:t>365 (1989).</a:t>
            </a:r>
            <a:endParaRPr lang="en-US" sz="1600" i="1" dirty="0">
              <a:latin typeface="+mj-lt"/>
            </a:endParaRP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09/15/2012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929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ILL </a:t>
            </a:r>
            <a:r>
              <a:rPr lang="en-US" dirty="0" err="1" smtClean="0">
                <a:latin typeface="Symbol" charset="2"/>
                <a:cs typeface="Symbol" charset="2"/>
              </a:rPr>
              <a:t>n</a:t>
            </a:r>
            <a:r>
              <a:rPr lang="en-US" dirty="0" smtClean="0"/>
              <a:t> spectra</a:t>
            </a:r>
            <a:endParaRPr lang="en-US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09/15/2012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F03FA-06A6-CD41-994F-B013EA6E7F1D}" type="slidenum">
              <a:rPr lang="fr-FR" smtClean="0"/>
              <a:pPr/>
              <a:t>45</a:t>
            </a:fld>
            <a:endParaRPr lang="fr-FR"/>
          </a:p>
        </p:txBody>
      </p:sp>
      <p:pic>
        <p:nvPicPr>
          <p:cNvPr id="9" name="Image 8" descr="ILL_emit_nuSpectra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297" y="1682109"/>
            <a:ext cx="4477327" cy="4082501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827311" y="1304050"/>
            <a:ext cx="40302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Emitted spectrum / fission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4746624" y="2367733"/>
            <a:ext cx="39401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dirty="0" smtClean="0"/>
              <a:t>Converted energy spectrum S(E) for </a:t>
            </a:r>
            <a:r>
              <a:rPr lang="en-US" sz="2000" baseline="30000" dirty="0" smtClean="0"/>
              <a:t>235</a:t>
            </a:r>
            <a:r>
              <a:rPr lang="en-US" sz="2000" dirty="0" smtClean="0"/>
              <a:t>U, </a:t>
            </a:r>
            <a:r>
              <a:rPr lang="en-US" sz="2000" baseline="30000" dirty="0" smtClean="0"/>
              <a:t>239</a:t>
            </a:r>
            <a:r>
              <a:rPr lang="en-US" sz="2000" dirty="0" smtClean="0"/>
              <a:t>Pu and </a:t>
            </a:r>
            <a:r>
              <a:rPr lang="en-US" sz="2000" baseline="30000" dirty="0" smtClean="0"/>
              <a:t>241</a:t>
            </a:r>
            <a:r>
              <a:rPr lang="en-US" sz="2000" dirty="0" smtClean="0"/>
              <a:t>Pu.</a:t>
            </a:r>
          </a:p>
          <a:p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Reference spectra over the last 25 years</a:t>
            </a:r>
          </a:p>
          <a:p>
            <a:pPr marL="342900" indent="-342900">
              <a:buFont typeface="Arial"/>
              <a:buChar char="•"/>
            </a:pPr>
            <a:endParaRPr lang="en-US" sz="2000" dirty="0" smtClean="0"/>
          </a:p>
          <a:p>
            <a:pPr marL="342900" indent="-342900">
              <a:buFont typeface="Arial"/>
              <a:buChar char="•"/>
            </a:pPr>
            <a:r>
              <a:rPr lang="en-US" sz="2000" dirty="0" err="1" smtClean="0"/>
              <a:t>Ab</a:t>
            </a:r>
            <a:r>
              <a:rPr lang="en-US" sz="2000" dirty="0" smtClean="0"/>
              <a:t> initio calculation for </a:t>
            </a:r>
            <a:r>
              <a:rPr lang="en-US" sz="2000" baseline="30000" dirty="0" smtClean="0"/>
              <a:t>238</a:t>
            </a:r>
            <a:r>
              <a:rPr lang="en-US" sz="2000" dirty="0" smtClean="0"/>
              <a:t>U spectrum + new data from FRM2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 smtClean="0"/>
              <a:t>(Nils Haag et al.)</a:t>
            </a:r>
          </a:p>
          <a:p>
            <a:pPr marL="342900" indent="-342900">
              <a:buFont typeface="Arial"/>
              <a:buChar char="•"/>
            </a:pPr>
            <a:endParaRPr lang="en-US" sz="2000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105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Predictions of </a:t>
            </a:r>
            <a:r>
              <a:rPr lang="en-US" dirty="0" smtClean="0">
                <a:latin typeface="Symbol" charset="2"/>
                <a:cs typeface="Symbol" charset="2"/>
              </a:rPr>
              <a:t>n</a:t>
            </a:r>
            <a:r>
              <a:rPr lang="en-US" dirty="0" smtClean="0"/>
              <a:t> Spectra</a:t>
            </a:r>
            <a:endParaRPr lang="en-US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09/15/2012</a:t>
            </a: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69E58-505F-E747-B709-81060885154F}" type="slidenum">
              <a:rPr lang="en-US" smtClean="0"/>
              <a:t>46</a:t>
            </a:fld>
            <a:endParaRPr lang="en-US"/>
          </a:p>
        </p:txBody>
      </p:sp>
      <p:pic>
        <p:nvPicPr>
          <p:cNvPr id="7" name="Image 8" descr="Resid_e_235U.pdf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009057"/>
            <a:ext cx="4815003" cy="41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7"/>
          <p:cNvSpPr txBox="1"/>
          <p:nvPr/>
        </p:nvSpPr>
        <p:spPr>
          <a:xfrm>
            <a:off x="945898" y="1623746"/>
            <a:ext cx="34160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accent2"/>
                </a:solidFill>
                <a:latin typeface="+mj-lt"/>
              </a:rPr>
              <a:t>Residuals to reference ILL data</a:t>
            </a:r>
            <a:endParaRPr lang="en-US" sz="20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9" name="ZoneTexte 9"/>
          <p:cNvSpPr txBox="1">
            <a:spLocks noChangeArrowheads="1"/>
          </p:cNvSpPr>
          <p:nvPr/>
        </p:nvSpPr>
        <p:spPr bwMode="auto">
          <a:xfrm>
            <a:off x="4872184" y="2062480"/>
            <a:ext cx="4214091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endParaRPr lang="en-US" sz="2000" dirty="0" smtClean="0">
              <a:latin typeface="Arial" charset="0"/>
              <a:ea typeface="Arial" charset="0"/>
              <a:cs typeface="Arial" charset="0"/>
            </a:endParaRPr>
          </a:p>
          <a:p>
            <a:pPr>
              <a:buFont typeface="Wingdings" charset="2"/>
              <a:buChar char="§"/>
            </a:pPr>
            <a:r>
              <a:rPr lang="en-US" sz="2000" b="1" dirty="0" smtClean="0">
                <a:latin typeface="Arial" charset="0"/>
                <a:ea typeface="Arial" charset="0"/>
                <a:cs typeface="Arial" charset="0"/>
              </a:rPr>
              <a:t> +</a:t>
            </a:r>
            <a:r>
              <a:rPr lang="en-US" sz="2000" b="1" dirty="0">
                <a:latin typeface="Arial" charset="0"/>
                <a:ea typeface="Arial" charset="0"/>
                <a:cs typeface="Arial" charset="0"/>
              </a:rPr>
              <a:t>3% normalization shift</a:t>
            </a:r>
            <a:r>
              <a:rPr lang="en-US" sz="2000" b="1" dirty="0" smtClean="0">
                <a:latin typeface="Arial" charset="0"/>
                <a:ea typeface="Arial" charset="0"/>
                <a:cs typeface="Arial" charset="0"/>
              </a:rPr>
              <a:t> </a:t>
            </a:r>
          </a:p>
          <a:p>
            <a:r>
              <a:rPr lang="en-US" sz="2000" b="1" dirty="0" smtClean="0">
                <a:latin typeface="Arial" charset="0"/>
                <a:ea typeface="Arial" charset="0"/>
                <a:cs typeface="Arial" charset="0"/>
              </a:rPr>
              <a:t>   with </a:t>
            </a:r>
            <a:r>
              <a:rPr lang="en-US" sz="2000" b="1" dirty="0">
                <a:latin typeface="Arial" charset="0"/>
                <a:ea typeface="Arial" charset="0"/>
                <a:cs typeface="Arial" charset="0"/>
              </a:rPr>
              <a:t>respect to</a:t>
            </a:r>
            <a:r>
              <a:rPr lang="en-US" sz="2000" b="1" dirty="0" smtClean="0">
                <a:latin typeface="Arial" charset="0"/>
                <a:ea typeface="Arial" charset="0"/>
                <a:cs typeface="Arial" charset="0"/>
              </a:rPr>
              <a:t> ILL </a:t>
            </a:r>
            <a:r>
              <a:rPr lang="en-US" sz="2000" b="1" dirty="0" err="1" smtClean="0">
                <a:latin typeface="Times" charset="0"/>
                <a:ea typeface="Times" charset="0"/>
                <a:cs typeface="Times" charset="0"/>
              </a:rPr>
              <a:t>ν</a:t>
            </a:r>
            <a:r>
              <a:rPr lang="en-US" sz="2000" b="1" dirty="0" smtClean="0">
                <a:latin typeface="Arial" charset="0"/>
                <a:ea typeface="Arial" charset="0"/>
                <a:cs typeface="Arial" charset="0"/>
              </a:rPr>
              <a:t> spectrum</a:t>
            </a:r>
          </a:p>
          <a:p>
            <a:pPr>
              <a:buFont typeface="Wingdings" charset="2"/>
              <a:buChar char="§"/>
            </a:pPr>
            <a:endParaRPr lang="en-US" sz="2000" dirty="0" smtClean="0">
              <a:latin typeface="Arial" charset="0"/>
              <a:ea typeface="Arial" charset="0"/>
              <a:cs typeface="Arial" charset="0"/>
            </a:endParaRPr>
          </a:p>
          <a:p>
            <a:pPr>
              <a:buFont typeface="Wingdings" charset="2"/>
              <a:buChar char="§"/>
            </a:pPr>
            <a:r>
              <a:rPr lang="en-US" sz="2000" dirty="0">
                <a:latin typeface="Arial" charset="0"/>
                <a:ea typeface="Arial" charset="0"/>
                <a:cs typeface="Arial" charset="0"/>
              </a:rPr>
              <a:t> Similar result </a:t>
            </a:r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for </a:t>
            </a:r>
            <a:r>
              <a:rPr lang="en-US" sz="2000" baseline="30000" dirty="0" smtClean="0">
                <a:latin typeface="Arial" charset="0"/>
                <a:ea typeface="Arial" charset="0"/>
                <a:cs typeface="Arial" charset="0"/>
              </a:rPr>
              <a:t>235</a:t>
            </a:r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U and </a:t>
            </a:r>
            <a:r>
              <a:rPr lang="en-US" sz="2000" dirty="0" err="1" smtClean="0">
                <a:latin typeface="Arial" charset="0"/>
                <a:ea typeface="Arial" charset="0"/>
                <a:cs typeface="Arial" charset="0"/>
              </a:rPr>
              <a:t>Pu</a:t>
            </a:r>
            <a:r>
              <a:rPr lang="en-US" sz="20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isotopes, +9.8% for </a:t>
            </a:r>
            <a:r>
              <a:rPr lang="en-US" sz="2000" baseline="30000" dirty="0" smtClean="0">
                <a:latin typeface="Arial" charset="0"/>
                <a:ea typeface="Arial" charset="0"/>
                <a:cs typeface="Arial" charset="0"/>
              </a:rPr>
              <a:t>238</a:t>
            </a:r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U because of more complete </a:t>
            </a:r>
            <a:r>
              <a:rPr lang="en-US" sz="2000" dirty="0" err="1" smtClean="0">
                <a:latin typeface="Arial" charset="0"/>
                <a:ea typeface="Arial" charset="0"/>
                <a:cs typeface="Arial" charset="0"/>
              </a:rPr>
              <a:t>ab</a:t>
            </a:r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 initio approach.</a:t>
            </a:r>
          </a:p>
          <a:p>
            <a:pPr>
              <a:buFont typeface="Wingdings" charset="2"/>
              <a:buChar char="§"/>
            </a:pPr>
            <a:endParaRPr lang="en-US" sz="2000" dirty="0" smtClean="0">
              <a:latin typeface="Arial" charset="0"/>
              <a:ea typeface="Arial" charset="0"/>
              <a:cs typeface="Arial" charset="0"/>
            </a:endParaRPr>
          </a:p>
          <a:p>
            <a:pPr>
              <a:buFont typeface="Wingdings" charset="2"/>
              <a:buChar char="§"/>
            </a:pPr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 Origin </a:t>
            </a:r>
            <a:r>
              <a:rPr lang="en-US" sz="2000" dirty="0">
                <a:latin typeface="Arial" charset="0"/>
                <a:ea typeface="Arial" charset="0"/>
                <a:cs typeface="Arial" charset="0"/>
              </a:rPr>
              <a:t>of the bias </a:t>
            </a:r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well identified:</a:t>
            </a:r>
          </a:p>
          <a:p>
            <a:pPr lvl="1"/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- Effective implementation of corrections to Fermi theory</a:t>
            </a:r>
          </a:p>
          <a:p>
            <a:pPr lvl="1"/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- Nuclear charge distribution of virtual branches</a:t>
            </a:r>
            <a:endParaRPr lang="en-US" sz="20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35481" y="1124620"/>
            <a:ext cx="46424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i="1" dirty="0"/>
              <a:t>Th. Mueller et al, Phys. </a:t>
            </a:r>
            <a:r>
              <a:rPr lang="fr-FR" i="1" dirty="0" err="1"/>
              <a:t>Rev</a:t>
            </a:r>
            <a:r>
              <a:rPr lang="fr-FR" i="1" dirty="0"/>
              <a:t>. C83,054615 (2011)</a:t>
            </a:r>
            <a:endParaRPr lang="en-US" i="1" dirty="0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901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20260" y="-171400"/>
            <a:ext cx="7897245" cy="1046189"/>
          </a:xfrm>
        </p:spPr>
        <p:txBody>
          <a:bodyPr>
            <a:noAutofit/>
          </a:bodyPr>
          <a:lstStyle/>
          <a:p>
            <a:r>
              <a:rPr lang="en-US" dirty="0" smtClean="0"/>
              <a:t>Confirmed by Independent Work</a:t>
            </a:r>
            <a:endParaRPr lang="en-US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09/15/2012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F03FA-06A6-CD41-994F-B013EA6E7F1D}" type="slidenum">
              <a:rPr lang="fr-FR" smtClean="0"/>
              <a:pPr/>
              <a:t>47</a:t>
            </a:fld>
            <a:endParaRPr lang="fr-FR"/>
          </a:p>
        </p:txBody>
      </p:sp>
      <p:pic>
        <p:nvPicPr>
          <p:cNvPr id="7" name="Image 6" descr="U235-final-5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219" y="1701244"/>
            <a:ext cx="8400523" cy="3065607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029031" y="4939112"/>
            <a:ext cx="79351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charset="2"/>
              <a:buChar char="§"/>
            </a:pPr>
            <a:r>
              <a:rPr lang="en-US" dirty="0" smtClean="0"/>
              <a:t> Confirms global increase of predicted spectrum</a:t>
            </a:r>
          </a:p>
          <a:p>
            <a:pPr>
              <a:buFont typeface="Wingdings" charset="2"/>
              <a:buChar char="§"/>
            </a:pPr>
            <a:r>
              <a:rPr lang="en-US" dirty="0" smtClean="0"/>
              <a:t> Fixes remaining oscillations of mixed-approach prediction</a:t>
            </a:r>
          </a:p>
          <a:p>
            <a:pPr>
              <a:buFont typeface="Wingdings" charset="2"/>
              <a:buChar char="§"/>
            </a:pPr>
            <a:r>
              <a:rPr lang="en-US" dirty="0" smtClean="0"/>
              <a:t> Extra deviation at high energy from more complete correction to Fermi theory.</a:t>
            </a:r>
          </a:p>
          <a:p>
            <a:pPr>
              <a:buFont typeface="Wingdings" charset="2"/>
              <a:buChar char="§"/>
            </a:pPr>
            <a:r>
              <a:rPr lang="fr-FR" dirty="0"/>
              <a:t> </a:t>
            </a:r>
            <a:r>
              <a:rPr lang="fr-FR" dirty="0" err="1">
                <a:latin typeface="Symbol" charset="2"/>
                <a:cs typeface="Symbol" charset="2"/>
              </a:rPr>
              <a:t>ν</a:t>
            </a:r>
            <a:r>
              <a:rPr lang="fr-FR" dirty="0"/>
              <a:t>-flux: </a:t>
            </a:r>
            <a:r>
              <a:rPr lang="fr-FR" baseline="30000" dirty="0"/>
              <a:t>235</a:t>
            </a:r>
            <a:r>
              <a:rPr lang="fr-FR" dirty="0"/>
              <a:t>U +3.7%, </a:t>
            </a:r>
            <a:r>
              <a:rPr lang="fr-FR" baseline="30000" dirty="0"/>
              <a:t>239</a:t>
            </a:r>
            <a:r>
              <a:rPr lang="fr-FR" dirty="0"/>
              <a:t>Pu +4.2%, </a:t>
            </a:r>
            <a:r>
              <a:rPr lang="fr-FR" baseline="30000" dirty="0"/>
              <a:t>241</a:t>
            </a:r>
            <a:r>
              <a:rPr lang="fr-FR" dirty="0"/>
              <a:t>Pu +4.7</a:t>
            </a:r>
            <a:r>
              <a:rPr lang="fr-FR" dirty="0" smtClean="0"/>
              <a:t>%</a:t>
            </a:r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1604818" y="1915124"/>
            <a:ext cx="2216728" cy="877455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304635" y="1937673"/>
            <a:ext cx="43641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New conv.</a:t>
            </a:r>
          </a:p>
          <a:p>
            <a:r>
              <a:rPr lang="en-US" dirty="0" smtClean="0">
                <a:solidFill>
                  <a:srgbClr val="00FF00"/>
                </a:solidFill>
              </a:rPr>
              <a:t>New conv. with simple </a:t>
            </a:r>
            <a:r>
              <a:rPr lang="en-US" dirty="0" err="1" smtClean="0">
                <a:solidFill>
                  <a:srgbClr val="00FF00"/>
                </a:solidFill>
                <a:latin typeface="Symbol" charset="2"/>
                <a:cs typeface="Symbol" charset="2"/>
              </a:rPr>
              <a:t>b</a:t>
            </a:r>
            <a:r>
              <a:rPr lang="en-US" dirty="0" smtClean="0">
                <a:solidFill>
                  <a:srgbClr val="00FF00"/>
                </a:solidFill>
              </a:rPr>
              <a:t>-shape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Mixed-approach</a:t>
            </a:r>
            <a:endParaRPr lang="en-US" dirty="0" smtClean="0"/>
          </a:p>
          <a:p>
            <a:r>
              <a:rPr lang="en-US" dirty="0" smtClean="0"/>
              <a:t>ILL inversion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4846331" y="1257685"/>
            <a:ext cx="38832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sym typeface="Wingdings"/>
              </a:rPr>
              <a:t>P. Huber, </a:t>
            </a:r>
            <a:r>
              <a:rPr lang="fr-FR" dirty="0"/>
              <a:t>Phys. </a:t>
            </a:r>
            <a:r>
              <a:rPr lang="fr-FR" dirty="0" err="1"/>
              <a:t>Rev</a:t>
            </a:r>
            <a:r>
              <a:rPr lang="fr-FR" dirty="0"/>
              <a:t>. C84, 024617(2011)</a:t>
            </a:r>
            <a:endParaRPr lang="en-US" dirty="0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39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37955" y="-261410"/>
            <a:ext cx="8229600" cy="1371752"/>
          </a:xfrm>
        </p:spPr>
        <p:txBody>
          <a:bodyPr>
            <a:normAutofit/>
          </a:bodyPr>
          <a:lstStyle/>
          <a:p>
            <a:r>
              <a:rPr lang="en-US" dirty="0" smtClean="0"/>
              <a:t>Reanalysis of All Short Baseline experiments</a:t>
            </a:r>
            <a:endParaRPr lang="en-US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09/15/2012</a:t>
            </a: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69E58-505F-E747-B709-81060885154F}" type="slidenum">
              <a:rPr lang="en-US" smtClean="0"/>
              <a:t>48</a:t>
            </a:fld>
            <a:endParaRPr lang="en-US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4582" y="1803190"/>
            <a:ext cx="5678109" cy="436979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200519" y="1986737"/>
            <a:ext cx="1389666" cy="3485552"/>
          </a:xfrm>
          <a:prstGeom prst="rect">
            <a:avLst/>
          </a:prstGeom>
          <a:solidFill>
            <a:srgbClr val="008000">
              <a:alpha val="25000"/>
            </a:srgbClr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alpha val="25000"/>
                </a:scheme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550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27965" y="-81390"/>
            <a:ext cx="8229600" cy="849982"/>
          </a:xfrm>
        </p:spPr>
        <p:txBody>
          <a:bodyPr/>
          <a:lstStyle/>
          <a:p>
            <a:r>
              <a:rPr lang="en-US" dirty="0" smtClean="0"/>
              <a:t>19 measurements @ L&lt;100m</a:t>
            </a:r>
            <a:endParaRPr lang="en-US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09/15/2012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F03FA-06A6-CD41-994F-B013EA6E7F1D}" type="slidenum">
              <a:rPr lang="fr-FR" smtClean="0"/>
              <a:pPr/>
              <a:t>49</a:t>
            </a:fld>
            <a:endParaRPr lang="fr-FR"/>
          </a:p>
        </p:txBody>
      </p:sp>
      <p:grpSp>
        <p:nvGrpSpPr>
          <p:cNvPr id="8" name="Grouper 5"/>
          <p:cNvGrpSpPr>
            <a:grpSpLocks/>
          </p:cNvGrpSpPr>
          <p:nvPr/>
        </p:nvGrpSpPr>
        <p:grpSpPr bwMode="auto">
          <a:xfrm>
            <a:off x="6232467" y="1058435"/>
            <a:ext cx="2185987" cy="2830512"/>
            <a:chOff x="6500813" y="674688"/>
            <a:chExt cx="2185987" cy="2830512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00813" y="674688"/>
              <a:ext cx="2185987" cy="283051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0" name="AutoShape 4"/>
            <p:cNvSpPr>
              <a:spLocks noChangeArrowheads="1"/>
            </p:cNvSpPr>
            <p:nvPr/>
          </p:nvSpPr>
          <p:spPr bwMode="auto">
            <a:xfrm>
              <a:off x="7010400" y="2895600"/>
              <a:ext cx="457200" cy="381000"/>
            </a:xfrm>
            <a:prstGeom prst="star4">
              <a:avLst>
                <a:gd name="adj" fmla="val 8398"/>
              </a:avLst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>
              <a:outerShdw blurRad="63500" dist="110430" dir="722555" algn="ctr" rotWithShape="0">
                <a:srgbClr val="808080">
                  <a:alpha val="35036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AutoShape 5"/>
            <p:cNvSpPr>
              <a:spLocks noChangeArrowheads="1"/>
            </p:cNvSpPr>
            <p:nvPr/>
          </p:nvSpPr>
          <p:spPr bwMode="auto">
            <a:xfrm>
              <a:off x="8229600" y="2895600"/>
              <a:ext cx="457200" cy="381000"/>
            </a:xfrm>
            <a:prstGeom prst="star4">
              <a:avLst>
                <a:gd name="adj" fmla="val 8398"/>
              </a:avLst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>
              <a:outerShdw blurRad="63500" dist="110430" dir="722555" algn="ctr" rotWithShape="0">
                <a:srgbClr val="808080">
                  <a:alpha val="35036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2" name="Grouper 9"/>
          <p:cNvGrpSpPr>
            <a:grpSpLocks/>
          </p:cNvGrpSpPr>
          <p:nvPr/>
        </p:nvGrpSpPr>
        <p:grpSpPr bwMode="auto">
          <a:xfrm>
            <a:off x="836554" y="1204485"/>
            <a:ext cx="3467100" cy="1770062"/>
            <a:chOff x="5600700" y="896938"/>
            <a:chExt cx="3467100" cy="1770062"/>
          </a:xfrm>
        </p:grpSpPr>
        <p:pic>
          <p:nvPicPr>
            <p:cNvPr id="13" name="Picture 4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00700" y="896938"/>
              <a:ext cx="3467100" cy="177006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4" name="AutoShape 5"/>
            <p:cNvSpPr>
              <a:spLocks noChangeArrowheads="1"/>
            </p:cNvSpPr>
            <p:nvPr/>
          </p:nvSpPr>
          <p:spPr bwMode="auto">
            <a:xfrm>
              <a:off x="7753350" y="1619250"/>
              <a:ext cx="457200" cy="381000"/>
            </a:xfrm>
            <a:prstGeom prst="star4">
              <a:avLst>
                <a:gd name="adj" fmla="val 8398"/>
              </a:avLst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>
              <a:outerShdw blurRad="63500" dist="110430" dir="722555" algn="ctr" rotWithShape="0">
                <a:srgbClr val="808080">
                  <a:alpha val="35036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AutoShape 6"/>
            <p:cNvSpPr>
              <a:spLocks noChangeArrowheads="1"/>
            </p:cNvSpPr>
            <p:nvPr/>
          </p:nvSpPr>
          <p:spPr bwMode="auto">
            <a:xfrm>
              <a:off x="7999413" y="1620838"/>
              <a:ext cx="457200" cy="381000"/>
            </a:xfrm>
            <a:prstGeom prst="star4">
              <a:avLst>
                <a:gd name="adj" fmla="val 8398"/>
              </a:avLst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>
              <a:outerShdw blurRad="63500" dist="110430" dir="722555" algn="ctr" rotWithShape="0">
                <a:srgbClr val="808080">
                  <a:alpha val="35036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AutoShape 7"/>
            <p:cNvSpPr>
              <a:spLocks noChangeArrowheads="1"/>
            </p:cNvSpPr>
            <p:nvPr/>
          </p:nvSpPr>
          <p:spPr bwMode="auto">
            <a:xfrm>
              <a:off x="7594600" y="1571625"/>
              <a:ext cx="457200" cy="381000"/>
            </a:xfrm>
            <a:prstGeom prst="star4">
              <a:avLst>
                <a:gd name="adj" fmla="val 8398"/>
              </a:avLst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>
              <a:outerShdw blurRad="63500" dist="110430" dir="722555" algn="ctr" rotWithShape="0">
                <a:srgbClr val="808080">
                  <a:alpha val="35036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</p:grp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6446" y="4223911"/>
            <a:ext cx="2441671" cy="157555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32300" y="3917523"/>
            <a:ext cx="2535379" cy="209650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1452" y="1094947"/>
            <a:ext cx="1973736" cy="282257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2319" y="3103135"/>
            <a:ext cx="2415310" cy="269632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1" name="TextBox 18"/>
          <p:cNvSpPr txBox="1">
            <a:spLocks noChangeArrowheads="1"/>
          </p:cNvSpPr>
          <p:nvPr/>
        </p:nvSpPr>
        <p:spPr bwMode="auto">
          <a:xfrm>
            <a:off x="2662179" y="2515760"/>
            <a:ext cx="77457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b="1" dirty="0">
                <a:solidFill>
                  <a:srgbClr val="000000"/>
                </a:solidFill>
                <a:latin typeface="Calibri"/>
                <a:ea typeface="Arial" charset="0"/>
                <a:cs typeface="Calibri"/>
              </a:rPr>
              <a:t>Bugey</a:t>
            </a:r>
          </a:p>
        </p:txBody>
      </p:sp>
      <p:sp>
        <p:nvSpPr>
          <p:cNvPr id="22" name="TextBox 20"/>
          <p:cNvSpPr txBox="1">
            <a:spLocks noChangeArrowheads="1"/>
          </p:cNvSpPr>
          <p:nvPr/>
        </p:nvSpPr>
        <p:spPr bwMode="auto">
          <a:xfrm>
            <a:off x="1103747" y="3022683"/>
            <a:ext cx="165396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1800" b="1" dirty="0">
                <a:solidFill>
                  <a:schemeClr val="bg1"/>
                </a:solidFill>
                <a:latin typeface="Calibri"/>
                <a:ea typeface="Arial" charset="0"/>
                <a:cs typeface="Calibri"/>
              </a:rPr>
              <a:t>Savannah River</a:t>
            </a:r>
          </a:p>
        </p:txBody>
      </p:sp>
      <p:sp>
        <p:nvSpPr>
          <p:cNvPr id="23" name="TextBox 21"/>
          <p:cNvSpPr txBox="1">
            <a:spLocks noChangeArrowheads="1"/>
          </p:cNvSpPr>
          <p:nvPr/>
        </p:nvSpPr>
        <p:spPr bwMode="auto">
          <a:xfrm>
            <a:off x="7516410" y="1175772"/>
            <a:ext cx="79116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b="1" dirty="0">
                <a:solidFill>
                  <a:srgbClr val="000000"/>
                </a:solidFill>
                <a:latin typeface="Calibri"/>
                <a:ea typeface="Arial" charset="0"/>
                <a:cs typeface="Calibri"/>
              </a:rPr>
              <a:t>Rovno</a:t>
            </a:r>
          </a:p>
        </p:txBody>
      </p:sp>
      <p:sp>
        <p:nvSpPr>
          <p:cNvPr id="24" name="TextBox 22"/>
          <p:cNvSpPr txBox="1">
            <a:spLocks noChangeArrowheads="1"/>
          </p:cNvSpPr>
          <p:nvPr/>
        </p:nvSpPr>
        <p:spPr bwMode="auto">
          <a:xfrm>
            <a:off x="4494638" y="4326477"/>
            <a:ext cx="101117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b="1" dirty="0" err="1">
                <a:solidFill>
                  <a:srgbClr val="000000"/>
                </a:solidFill>
                <a:latin typeface="Calibri"/>
                <a:ea typeface="Arial" charset="0"/>
                <a:cs typeface="Calibri"/>
              </a:rPr>
              <a:t>Goesgen</a:t>
            </a:r>
            <a:endParaRPr lang="fr-FR" b="1" dirty="0">
              <a:solidFill>
                <a:srgbClr val="000000"/>
              </a:solidFill>
              <a:latin typeface="Calibri"/>
              <a:ea typeface="Arial" charset="0"/>
              <a:cs typeface="Calibri"/>
            </a:endParaRPr>
          </a:p>
        </p:txBody>
      </p:sp>
      <p:sp>
        <p:nvSpPr>
          <p:cNvPr id="25" name="TextBox 23"/>
          <p:cNvSpPr txBox="1">
            <a:spLocks noChangeArrowheads="1"/>
          </p:cNvSpPr>
          <p:nvPr/>
        </p:nvSpPr>
        <p:spPr bwMode="auto">
          <a:xfrm>
            <a:off x="7401281" y="4602632"/>
            <a:ext cx="4414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b="1" dirty="0">
                <a:solidFill>
                  <a:srgbClr val="000000"/>
                </a:solidFill>
                <a:latin typeface="Calibri"/>
                <a:ea typeface="Arial" charset="0"/>
                <a:cs typeface="Calibri"/>
              </a:rPr>
              <a:t>ILL</a:t>
            </a:r>
          </a:p>
        </p:txBody>
      </p:sp>
      <p:sp>
        <p:nvSpPr>
          <p:cNvPr id="26" name="TextBox 19"/>
          <p:cNvSpPr txBox="1">
            <a:spLocks noChangeArrowheads="1"/>
          </p:cNvSpPr>
          <p:nvPr/>
        </p:nvSpPr>
        <p:spPr bwMode="auto">
          <a:xfrm>
            <a:off x="4473297" y="979199"/>
            <a:ext cx="133995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b="1" dirty="0" err="1">
                <a:solidFill>
                  <a:schemeClr val="bg1"/>
                </a:solidFill>
                <a:latin typeface="Calibri"/>
                <a:ea typeface="Arial" charset="0"/>
                <a:cs typeface="Calibri"/>
              </a:rPr>
              <a:t>Krasnoyarsk</a:t>
            </a:r>
            <a:endParaRPr lang="fr-FR" b="1" dirty="0">
              <a:solidFill>
                <a:schemeClr val="bg1"/>
              </a:solidFill>
              <a:latin typeface="Calibri"/>
              <a:ea typeface="Arial" charset="0"/>
              <a:cs typeface="Calibri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837291" y="5986012"/>
            <a:ext cx="7868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Different detector technics, different core compositions, different backgrounds, …</a:t>
            </a:r>
            <a:endParaRPr lang="en-US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315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4</a:t>
            </a:r>
            <a:r>
              <a:rPr lang="fr-FR" baseline="30000" dirty="0" smtClean="0"/>
              <a:t>th</a:t>
            </a:r>
            <a:r>
              <a:rPr lang="fr-FR" dirty="0" smtClean="0"/>
              <a:t> neutrino </a:t>
            </a:r>
            <a:r>
              <a:rPr lang="fr-FR" dirty="0" err="1" smtClean="0"/>
              <a:t>hypothesis</a:t>
            </a:r>
            <a:endParaRPr lang="fr-FR" dirty="0"/>
          </a:p>
        </p:txBody>
      </p:sp>
      <p:sp>
        <p:nvSpPr>
          <p:cNvPr id="14" name="Espace réservé du contenu 13"/>
          <p:cNvSpPr>
            <a:spLocks noGrp="1"/>
          </p:cNvSpPr>
          <p:nvPr>
            <p:ph idx="1"/>
          </p:nvPr>
        </p:nvSpPr>
        <p:spPr>
          <a:xfrm>
            <a:off x="1225549" y="1043735"/>
            <a:ext cx="5793887" cy="495056"/>
          </a:xfrm>
        </p:spPr>
        <p:txBody>
          <a:bodyPr/>
          <a:lstStyle/>
          <a:p>
            <a:r>
              <a:rPr lang="fr-FR" dirty="0" smtClean="0"/>
              <a:t>Disparition of neutrinos: new oscillation ?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09/15/2012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01A193-C9C4-4E22-BE40-75BD37C004DC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2586490" y="5939988"/>
            <a:ext cx="655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 smtClean="0"/>
              <a:t>G. Mention et al., Phys. </a:t>
            </a:r>
            <a:r>
              <a:rPr lang="fr-FR" dirty="0" err="1" smtClean="0"/>
              <a:t>Rev</a:t>
            </a:r>
            <a:r>
              <a:rPr lang="fr-FR" dirty="0" smtClean="0"/>
              <a:t>. D 83, 073006 (2011)</a:t>
            </a:r>
            <a:endParaRPr lang="fr-FR" dirty="0"/>
          </a:p>
        </p:txBody>
      </p:sp>
      <p:grpSp>
        <p:nvGrpSpPr>
          <p:cNvPr id="8" name="Grouper 15"/>
          <p:cNvGrpSpPr>
            <a:grpSpLocks noChangeAspect="1"/>
          </p:cNvGrpSpPr>
          <p:nvPr/>
        </p:nvGrpSpPr>
        <p:grpSpPr>
          <a:xfrm>
            <a:off x="88030" y="1691773"/>
            <a:ext cx="8939465" cy="4237663"/>
            <a:chOff x="-177800" y="1136954"/>
            <a:chExt cx="9321800" cy="4702175"/>
          </a:xfrm>
        </p:grpSpPr>
        <p:pic>
          <p:nvPicPr>
            <p:cNvPr id="9" name="Image 2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7800" y="1136954"/>
              <a:ext cx="9321800" cy="4702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ZoneTexte 15470"/>
            <p:cNvSpPr txBox="1">
              <a:spLocks noChangeArrowheads="1"/>
            </p:cNvSpPr>
            <p:nvPr/>
          </p:nvSpPr>
          <p:spPr bwMode="auto">
            <a:xfrm>
              <a:off x="4673572" y="2984884"/>
              <a:ext cx="2016125" cy="7171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 dirty="0"/>
                <a:t>Atmospheric o</a:t>
              </a:r>
              <a:r>
                <a:rPr lang="en-US" sz="1800" dirty="0" smtClean="0"/>
                <a:t>scillation</a:t>
              </a:r>
              <a:endParaRPr lang="en-US" sz="1800" dirty="0"/>
            </a:p>
          </p:txBody>
        </p:sp>
        <p:sp>
          <p:nvSpPr>
            <p:cNvPr id="11" name="ZoneTexte 158"/>
            <p:cNvSpPr txBox="1">
              <a:spLocks noChangeArrowheads="1"/>
            </p:cNvSpPr>
            <p:nvPr/>
          </p:nvSpPr>
          <p:spPr bwMode="auto">
            <a:xfrm>
              <a:off x="6041996" y="4353309"/>
              <a:ext cx="2016125" cy="7171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 dirty="0"/>
                <a:t>Solar</a:t>
              </a:r>
            </a:p>
            <a:p>
              <a:pPr algn="ctr"/>
              <a:r>
                <a:rPr lang="en-US" sz="1800" dirty="0"/>
                <a:t>o</a:t>
              </a:r>
              <a:r>
                <a:rPr lang="en-US" sz="1800" dirty="0" smtClean="0"/>
                <a:t>scillation</a:t>
              </a:r>
              <a:endParaRPr lang="en-US" sz="1800" dirty="0"/>
            </a:p>
          </p:txBody>
        </p:sp>
        <p:sp>
          <p:nvSpPr>
            <p:cNvPr id="12" name="ZoneTexte 159"/>
            <p:cNvSpPr txBox="1">
              <a:spLocks noChangeArrowheads="1"/>
            </p:cNvSpPr>
            <p:nvPr/>
          </p:nvSpPr>
          <p:spPr bwMode="auto">
            <a:xfrm>
              <a:off x="536119" y="2662738"/>
              <a:ext cx="1871662" cy="7171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 dirty="0">
                  <a:solidFill>
                    <a:srgbClr val="FF0000"/>
                  </a:solidFill>
                </a:rPr>
                <a:t>New </a:t>
              </a:r>
              <a:r>
                <a:rPr lang="en-US" sz="1800" dirty="0" smtClean="0">
                  <a:solidFill>
                    <a:srgbClr val="FF0000"/>
                  </a:solidFill>
                </a:rPr>
                <a:t>oscillation </a:t>
              </a:r>
              <a:r>
                <a:rPr lang="en-US" sz="1800" dirty="0">
                  <a:solidFill>
                    <a:srgbClr val="FF0000"/>
                  </a:solidFill>
                </a:rPr>
                <a:t>to sterile </a:t>
              </a:r>
              <a:r>
                <a:rPr lang="en-US" sz="1800" dirty="0">
                  <a:solidFill>
                    <a:srgbClr val="FF0000"/>
                  </a:solidFill>
                  <a:latin typeface="Symbol" charset="0"/>
                  <a:cs typeface="Symbol" charset="0"/>
                </a:rPr>
                <a:t>n</a:t>
              </a:r>
              <a:r>
                <a:rPr lang="en-US" sz="1800" dirty="0">
                  <a:solidFill>
                    <a:srgbClr val="FF0000"/>
                  </a:solidFill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1725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37955" y="-36385"/>
            <a:ext cx="8229600" cy="868362"/>
          </a:xfrm>
        </p:spPr>
        <p:txBody>
          <a:bodyPr/>
          <a:lstStyle/>
          <a:p>
            <a:r>
              <a:rPr lang="en-US" dirty="0" smtClean="0"/>
              <a:t>19 measurements @ L&lt;100m</a:t>
            </a:r>
            <a:endParaRPr lang="en-US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09/15/2012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F03FA-06A6-CD41-994F-B013EA6E7F1D}" type="slidenum">
              <a:rPr lang="fr-FR" smtClean="0"/>
              <a:pPr/>
              <a:t>50</a:t>
            </a:fld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530135" y="801132"/>
            <a:ext cx="82935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4F81BD"/>
                </a:solidFill>
              </a:rPr>
              <a:t>Variety of detection techniques, baselines, core compositions,…</a:t>
            </a:r>
            <a:endParaRPr lang="en-US" sz="2400" b="1" dirty="0">
              <a:solidFill>
                <a:srgbClr val="4F81BD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348951" y="1262797"/>
            <a:ext cx="10949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meas/pred</a:t>
            </a:r>
            <a:endParaRPr lang="en-US" sz="1600" dirty="0"/>
          </a:p>
        </p:txBody>
      </p:sp>
      <p:pic>
        <p:nvPicPr>
          <p:cNvPr id="3" name="Image 2" descr="TableNewRAA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3675" y="1510338"/>
            <a:ext cx="6148598" cy="4824941"/>
          </a:xfrm>
          <a:prstGeom prst="rect">
            <a:avLst/>
          </a:prstGeom>
        </p:spPr>
      </p:pic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287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82960" y="41970"/>
            <a:ext cx="8229600" cy="653769"/>
          </a:xfrm>
        </p:spPr>
        <p:txBody>
          <a:bodyPr>
            <a:normAutofit/>
          </a:bodyPr>
          <a:lstStyle/>
          <a:p>
            <a:r>
              <a:rPr lang="en-US" dirty="0" smtClean="0"/>
              <a:t>Correlation Matrix</a:t>
            </a:r>
            <a:endParaRPr lang="en-US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09/15/2012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F03FA-06A6-CD41-994F-B013EA6E7F1D}" type="slidenum">
              <a:rPr lang="fr-FR" smtClean="0"/>
              <a:pPr/>
              <a:t>51</a:t>
            </a:fld>
            <a:endParaRPr lang="fr-FR"/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78710" y="1389940"/>
            <a:ext cx="5257800" cy="4583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667248" y="1521703"/>
            <a:ext cx="2136775" cy="4419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Aft>
                <a:spcPts val="63"/>
              </a:spcAft>
              <a:buClr>
                <a:srgbClr val="6B757E"/>
              </a:buClr>
              <a:buFont typeface="Wingdings" charset="2"/>
              <a:buChar char="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400" dirty="0">
                <a:solidFill>
                  <a:srgbClr val="606060"/>
                </a:solidFill>
              </a:rPr>
              <a:t> Bugey-4 15m</a:t>
            </a:r>
          </a:p>
          <a:p>
            <a:pPr>
              <a:spcAft>
                <a:spcPts val="63"/>
              </a:spcAft>
              <a:buClr>
                <a:srgbClr val="6B757E"/>
              </a:buClr>
              <a:buFont typeface="Wingdings" charset="2"/>
              <a:buChar char="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400" dirty="0">
                <a:solidFill>
                  <a:srgbClr val="606060"/>
                </a:solidFill>
              </a:rPr>
              <a:t> Rovno91 18m</a:t>
            </a:r>
          </a:p>
          <a:p>
            <a:pPr>
              <a:spcAft>
                <a:spcPts val="63"/>
              </a:spcAft>
              <a:buClr>
                <a:srgbClr val="6B757E"/>
              </a:buClr>
              <a:buFont typeface="Wingdings" charset="2"/>
              <a:buChar char="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400" dirty="0">
                <a:solidFill>
                  <a:srgbClr val="606060"/>
                </a:solidFill>
              </a:rPr>
              <a:t> Bugey-3 15m</a:t>
            </a:r>
          </a:p>
          <a:p>
            <a:pPr>
              <a:spcAft>
                <a:spcPts val="63"/>
              </a:spcAft>
              <a:buClr>
                <a:srgbClr val="6B757E"/>
              </a:buClr>
              <a:buFont typeface="Wingdings" charset="2"/>
              <a:buChar char="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400" dirty="0">
                <a:solidFill>
                  <a:srgbClr val="606060"/>
                </a:solidFill>
              </a:rPr>
              <a:t> Bugey-3 40m</a:t>
            </a:r>
          </a:p>
          <a:p>
            <a:pPr>
              <a:spcAft>
                <a:spcPts val="63"/>
              </a:spcAft>
              <a:buClr>
                <a:srgbClr val="6B757E"/>
              </a:buClr>
              <a:buFont typeface="Wingdings" charset="2"/>
              <a:buChar char="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400" dirty="0">
                <a:solidFill>
                  <a:srgbClr val="606060"/>
                </a:solidFill>
              </a:rPr>
              <a:t> Bugey-3 92m</a:t>
            </a:r>
          </a:p>
          <a:p>
            <a:pPr>
              <a:spcAft>
                <a:spcPts val="63"/>
              </a:spcAft>
              <a:buClr>
                <a:srgbClr val="6B757E"/>
              </a:buClr>
              <a:buFont typeface="Wingdings" charset="2"/>
              <a:buChar char="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400" dirty="0">
                <a:solidFill>
                  <a:srgbClr val="606060"/>
                </a:solidFill>
              </a:rPr>
              <a:t> </a:t>
            </a:r>
            <a:r>
              <a:rPr lang="en-US" sz="1400" dirty="0" err="1">
                <a:solidFill>
                  <a:srgbClr val="606060"/>
                </a:solidFill>
              </a:rPr>
              <a:t>Goesgen</a:t>
            </a:r>
            <a:r>
              <a:rPr lang="en-US" sz="1400" dirty="0">
                <a:solidFill>
                  <a:srgbClr val="606060"/>
                </a:solidFill>
              </a:rPr>
              <a:t> 38m </a:t>
            </a:r>
          </a:p>
          <a:p>
            <a:pPr>
              <a:spcAft>
                <a:spcPts val="63"/>
              </a:spcAft>
              <a:buClr>
                <a:srgbClr val="6B757E"/>
              </a:buClr>
              <a:buFont typeface="Wingdings" charset="2"/>
              <a:buChar char="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400" dirty="0">
                <a:solidFill>
                  <a:srgbClr val="606060"/>
                </a:solidFill>
              </a:rPr>
              <a:t> </a:t>
            </a:r>
            <a:r>
              <a:rPr lang="en-US" sz="1400" dirty="0" err="1">
                <a:solidFill>
                  <a:srgbClr val="606060"/>
                </a:solidFill>
              </a:rPr>
              <a:t>Goesgen</a:t>
            </a:r>
            <a:r>
              <a:rPr lang="en-US" sz="1400" dirty="0">
                <a:solidFill>
                  <a:srgbClr val="606060"/>
                </a:solidFill>
              </a:rPr>
              <a:t> 45m </a:t>
            </a:r>
          </a:p>
          <a:p>
            <a:pPr>
              <a:spcAft>
                <a:spcPts val="63"/>
              </a:spcAft>
              <a:buClr>
                <a:srgbClr val="6B757E"/>
              </a:buClr>
              <a:buFont typeface="Wingdings" charset="2"/>
              <a:buChar char="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400" dirty="0">
                <a:solidFill>
                  <a:srgbClr val="606060"/>
                </a:solidFill>
              </a:rPr>
              <a:t> </a:t>
            </a:r>
            <a:r>
              <a:rPr lang="en-US" sz="1400" dirty="0" err="1">
                <a:solidFill>
                  <a:srgbClr val="606060"/>
                </a:solidFill>
              </a:rPr>
              <a:t>Goesgen</a:t>
            </a:r>
            <a:r>
              <a:rPr lang="en-US" sz="1400" dirty="0">
                <a:solidFill>
                  <a:srgbClr val="606060"/>
                </a:solidFill>
              </a:rPr>
              <a:t> 65m </a:t>
            </a:r>
          </a:p>
          <a:p>
            <a:pPr>
              <a:spcAft>
                <a:spcPts val="63"/>
              </a:spcAft>
              <a:buClr>
                <a:srgbClr val="6B757E"/>
              </a:buClr>
              <a:buFont typeface="Wingdings" charset="2"/>
              <a:buChar char="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400" dirty="0">
                <a:solidFill>
                  <a:srgbClr val="606060"/>
                </a:solidFill>
              </a:rPr>
              <a:t> ILL 9m</a:t>
            </a:r>
          </a:p>
          <a:p>
            <a:pPr>
              <a:spcAft>
                <a:spcPts val="63"/>
              </a:spcAft>
              <a:buClr>
                <a:srgbClr val="6B757E"/>
              </a:buClr>
              <a:buFont typeface="Wingdings" charset="2"/>
              <a:buChar char="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400" dirty="0">
                <a:solidFill>
                  <a:srgbClr val="606060"/>
                </a:solidFill>
              </a:rPr>
              <a:t> </a:t>
            </a:r>
            <a:r>
              <a:rPr lang="en-US" sz="1400" dirty="0" err="1">
                <a:solidFill>
                  <a:srgbClr val="606060"/>
                </a:solidFill>
              </a:rPr>
              <a:t>Krasno</a:t>
            </a:r>
            <a:r>
              <a:rPr lang="en-US" sz="1400" dirty="0">
                <a:solidFill>
                  <a:srgbClr val="606060"/>
                </a:solidFill>
              </a:rPr>
              <a:t> 33m</a:t>
            </a:r>
          </a:p>
          <a:p>
            <a:pPr>
              <a:spcAft>
                <a:spcPts val="63"/>
              </a:spcAft>
              <a:buClr>
                <a:srgbClr val="6B757E"/>
              </a:buClr>
              <a:buFont typeface="Wingdings" charset="2"/>
              <a:buChar char="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400" dirty="0">
                <a:solidFill>
                  <a:srgbClr val="606060"/>
                </a:solidFill>
              </a:rPr>
              <a:t> </a:t>
            </a:r>
            <a:r>
              <a:rPr lang="en-US" sz="1400" dirty="0" err="1">
                <a:solidFill>
                  <a:srgbClr val="606060"/>
                </a:solidFill>
              </a:rPr>
              <a:t>Krasno</a:t>
            </a:r>
            <a:r>
              <a:rPr lang="en-US" sz="1400" dirty="0">
                <a:solidFill>
                  <a:srgbClr val="606060"/>
                </a:solidFill>
              </a:rPr>
              <a:t> 92m</a:t>
            </a:r>
          </a:p>
          <a:p>
            <a:pPr>
              <a:spcAft>
                <a:spcPts val="63"/>
              </a:spcAft>
              <a:buClr>
                <a:srgbClr val="6B757E"/>
              </a:buClr>
              <a:buFont typeface="Wingdings" charset="2"/>
              <a:buChar char="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400" dirty="0">
                <a:solidFill>
                  <a:srgbClr val="606060"/>
                </a:solidFill>
              </a:rPr>
              <a:t> </a:t>
            </a:r>
            <a:r>
              <a:rPr lang="en-US" sz="1400" dirty="0" err="1">
                <a:solidFill>
                  <a:srgbClr val="606060"/>
                </a:solidFill>
              </a:rPr>
              <a:t>Krasno</a:t>
            </a:r>
            <a:r>
              <a:rPr lang="en-US" sz="1400" dirty="0">
                <a:solidFill>
                  <a:srgbClr val="606060"/>
                </a:solidFill>
              </a:rPr>
              <a:t> 57m  </a:t>
            </a:r>
          </a:p>
          <a:p>
            <a:pPr>
              <a:spcAft>
                <a:spcPts val="63"/>
              </a:spcAft>
              <a:buClr>
                <a:srgbClr val="6B757E"/>
              </a:buClr>
              <a:buFont typeface="Wingdings" charset="2"/>
              <a:buChar char="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400" dirty="0">
                <a:solidFill>
                  <a:srgbClr val="606060"/>
                </a:solidFill>
              </a:rPr>
              <a:t> SRP I 18m</a:t>
            </a:r>
          </a:p>
          <a:p>
            <a:pPr>
              <a:spcAft>
                <a:spcPts val="63"/>
              </a:spcAft>
              <a:buClr>
                <a:srgbClr val="6B757E"/>
              </a:buClr>
              <a:buFont typeface="Wingdings" charset="2"/>
              <a:buChar char="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400" dirty="0">
                <a:solidFill>
                  <a:srgbClr val="606060"/>
                </a:solidFill>
              </a:rPr>
              <a:t> SRP II 25m</a:t>
            </a:r>
          </a:p>
          <a:p>
            <a:pPr>
              <a:spcAft>
                <a:spcPts val="63"/>
              </a:spcAft>
              <a:buClr>
                <a:srgbClr val="6B757E"/>
              </a:buClr>
              <a:buFont typeface="Wingdings" charset="2"/>
              <a:buChar char="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400" dirty="0">
                <a:solidFill>
                  <a:srgbClr val="606060"/>
                </a:solidFill>
              </a:rPr>
              <a:t> Rovno88 1I 18m</a:t>
            </a:r>
          </a:p>
          <a:p>
            <a:pPr>
              <a:spcAft>
                <a:spcPts val="63"/>
              </a:spcAft>
              <a:buClr>
                <a:srgbClr val="6B757E"/>
              </a:buClr>
              <a:buFont typeface="Wingdings" charset="2"/>
              <a:buChar char="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400" dirty="0">
                <a:solidFill>
                  <a:srgbClr val="606060"/>
                </a:solidFill>
              </a:rPr>
              <a:t> Rovno88 2I 18 </a:t>
            </a:r>
            <a:r>
              <a:rPr lang="en-US" sz="1400" dirty="0" err="1">
                <a:solidFill>
                  <a:srgbClr val="606060"/>
                </a:solidFill>
              </a:rPr>
              <a:t>m</a:t>
            </a:r>
            <a:endParaRPr lang="en-US" sz="1400" dirty="0">
              <a:solidFill>
                <a:srgbClr val="606060"/>
              </a:solidFill>
            </a:endParaRPr>
          </a:p>
          <a:p>
            <a:pPr>
              <a:spcAft>
                <a:spcPts val="63"/>
              </a:spcAft>
              <a:buClr>
                <a:srgbClr val="6B757E"/>
              </a:buClr>
              <a:buFont typeface="Wingdings" charset="2"/>
              <a:buChar char="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400" dirty="0">
                <a:solidFill>
                  <a:srgbClr val="606060"/>
                </a:solidFill>
              </a:rPr>
              <a:t> Rovno88 1S 18m</a:t>
            </a:r>
          </a:p>
          <a:p>
            <a:pPr>
              <a:spcAft>
                <a:spcPts val="63"/>
              </a:spcAft>
              <a:buClr>
                <a:srgbClr val="6B757E"/>
              </a:buClr>
              <a:buFont typeface="Wingdings" charset="2"/>
              <a:buChar char="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400" dirty="0">
                <a:solidFill>
                  <a:srgbClr val="606060"/>
                </a:solidFill>
              </a:rPr>
              <a:t> Rovno88 2S 25m</a:t>
            </a:r>
          </a:p>
          <a:p>
            <a:pPr>
              <a:spcAft>
                <a:spcPts val="63"/>
              </a:spcAft>
              <a:buClr>
                <a:srgbClr val="6B757E"/>
              </a:buClr>
              <a:buFont typeface="Wingdings" charset="2"/>
              <a:buChar char="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400" dirty="0">
                <a:solidFill>
                  <a:srgbClr val="606060"/>
                </a:solidFill>
              </a:rPr>
              <a:t> Rovno88 3S 18m</a:t>
            </a:r>
          </a:p>
        </p:txBody>
      </p:sp>
      <p:sp>
        <p:nvSpPr>
          <p:cNvPr id="9" name="TextBox 5"/>
          <p:cNvSpPr txBox="1">
            <a:spLocks noChangeArrowheads="1"/>
          </p:cNvSpPr>
          <p:nvPr/>
        </p:nvSpPr>
        <p:spPr bwMode="auto">
          <a:xfrm>
            <a:off x="1579217" y="5974722"/>
            <a:ext cx="695739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buClr>
                <a:srgbClr val="606060"/>
              </a:buClr>
              <a:buFont typeface="Wingdings" charset="2"/>
              <a:buChar char="§"/>
            </a:pPr>
            <a:r>
              <a:rPr lang="en-US" sz="1600" dirty="0" smtClean="0">
                <a:solidFill>
                  <a:srgbClr val="606060"/>
                </a:solidFill>
                <a:latin typeface="Arial" charset="0"/>
                <a:ea typeface="Arial" charset="0"/>
                <a:cs typeface="Arial" charset="0"/>
              </a:rPr>
              <a:t> Global </a:t>
            </a:r>
            <a:r>
              <a:rPr lang="en-US" sz="1600" b="1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2</a:t>
            </a:r>
            <a:r>
              <a:rPr lang="en-US" sz="1600" b="1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%</a:t>
            </a:r>
            <a:r>
              <a:rPr lang="en-US" sz="1600" b="1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 correlated norm error of </a:t>
            </a:r>
            <a:r>
              <a:rPr lang="en-US" sz="1600" b="1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ILL β-</a:t>
            </a:r>
            <a:r>
              <a:rPr lang="en-US" sz="1600" b="1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spectra</a:t>
            </a:r>
          </a:p>
          <a:p>
            <a:pPr>
              <a:buClr>
                <a:srgbClr val="606060"/>
              </a:buClr>
              <a:buFont typeface="Wingdings" charset="2"/>
              <a:buChar char="§"/>
            </a:pPr>
            <a:r>
              <a:rPr lang="en-US" sz="1600" dirty="0" smtClean="0">
                <a:solidFill>
                  <a:srgbClr val="606060"/>
                </a:solidFill>
                <a:latin typeface="Arial" charset="0"/>
                <a:ea typeface="Arial" charset="0"/>
                <a:cs typeface="Arial" charset="0"/>
              </a:rPr>
              <a:t> Block </a:t>
            </a:r>
            <a:r>
              <a:rPr lang="en-US" sz="1600" dirty="0">
                <a:solidFill>
                  <a:srgbClr val="606060"/>
                </a:solidFill>
                <a:latin typeface="Arial" charset="0"/>
                <a:ea typeface="Arial" charset="0"/>
                <a:cs typeface="Arial" charset="0"/>
              </a:rPr>
              <a:t>correlations come from identical detector, technology or</a:t>
            </a:r>
            <a:r>
              <a:rPr lang="en-US" sz="1600" dirty="0" smtClean="0">
                <a:solidFill>
                  <a:srgbClr val="60606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 smtClean="0">
                <a:solidFill>
                  <a:srgbClr val="606060"/>
                </a:solidFill>
                <a:latin typeface="Symbol" charset="2"/>
                <a:ea typeface="Arial" charset="0"/>
                <a:cs typeface="Symbol" charset="2"/>
              </a:rPr>
              <a:t>n</a:t>
            </a:r>
            <a:r>
              <a:rPr lang="en-US" sz="1600" dirty="0" smtClean="0">
                <a:solidFill>
                  <a:srgbClr val="606060"/>
                </a:solidFill>
                <a:latin typeface="Arial" charset="0"/>
                <a:ea typeface="Arial" charset="0"/>
                <a:cs typeface="Arial" charset="0"/>
              </a:rPr>
              <a:t> source</a:t>
            </a:r>
            <a:endParaRPr lang="en-US" sz="1600" dirty="0">
              <a:solidFill>
                <a:srgbClr val="60606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0" name="Image 6" descr="T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37495" y="953725"/>
            <a:ext cx="261938" cy="59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8" descr="latex-image-1.pdf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1295" y="1029717"/>
            <a:ext cx="228600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9861131"/>
              </p:ext>
            </p:extLst>
          </p:nvPr>
        </p:nvGraphicFramePr>
        <p:xfrm>
          <a:off x="2335710" y="1529640"/>
          <a:ext cx="1066800" cy="4343400"/>
        </p:xfrm>
        <a:graphic>
          <a:graphicData uri="http://schemas.openxmlformats.org/drawingml/2006/table">
            <a:tbl>
              <a:tblPr/>
              <a:tblGrid>
                <a:gridCol w="533400"/>
                <a:gridCol w="533400"/>
              </a:tblGrid>
              <a:tr h="1920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3.0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9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3.0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9F"/>
                    </a:solidFill>
                  </a:tcPr>
                </a:tc>
              </a:tr>
              <a:tr h="1920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3.9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9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3.0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9F"/>
                    </a:solidFill>
                  </a:tcPr>
                </a:tc>
              </a:tr>
              <a:tr h="1920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5.0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5.0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1920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5.1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5.0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1920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14.1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5.0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1920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6.5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AD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6.0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ADEB"/>
                    </a:solidFill>
                  </a:tcPr>
                </a:tc>
              </a:tr>
              <a:tr h="1920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7.6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AD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6.0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ADEB"/>
                    </a:solidFill>
                  </a:tcPr>
                </a:tc>
              </a:tr>
              <a:tr h="1920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9.5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AD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6.0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ADEB"/>
                    </a:solidFill>
                  </a:tcPr>
                </a:tc>
              </a:tr>
              <a:tr h="1920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5.1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AD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4.1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DADEB"/>
                    </a:solidFill>
                  </a:tcPr>
                </a:tc>
              </a:tr>
              <a:tr h="1920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5.1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7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4.1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7F0"/>
                    </a:solidFill>
                  </a:tcPr>
                </a:tc>
              </a:tr>
              <a:tr h="1920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20.3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7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4.1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7F0"/>
                    </a:solidFill>
                  </a:tcPr>
                </a:tc>
              </a:tr>
              <a:tr h="1920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4.1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7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4.1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7F0"/>
                    </a:solidFill>
                  </a:tcPr>
                </a:tc>
              </a:tr>
              <a:tr h="1920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3.7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3.7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FFFF"/>
                    </a:solidFill>
                  </a:tcPr>
                </a:tc>
              </a:tr>
              <a:tr h="1920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3.8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3.7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FFFF"/>
                    </a:solidFill>
                  </a:tcPr>
                </a:tc>
              </a:tr>
              <a:tr h="19843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6.9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6.9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</a:tr>
              <a:tr h="1920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6.9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6.9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</a:tr>
              <a:tr h="1920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7.8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7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7.2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7CA"/>
                    </a:solidFill>
                  </a:tcPr>
                </a:tc>
              </a:tr>
              <a:tr h="1920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7.8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7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7.2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7CA"/>
                    </a:solidFill>
                  </a:tcPr>
                </a:tc>
              </a:tr>
              <a:tr h="1920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7.2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7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7.2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7CA"/>
                    </a:solidFill>
                  </a:tcPr>
                </a:tc>
              </a:tr>
            </a:tbl>
          </a:graphicData>
        </a:graphic>
      </p:graphicFrame>
      <p:pic>
        <p:nvPicPr>
          <p:cNvPr id="13" name="Picture 10" descr="latex-image-1.pdf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13795" y="991825"/>
            <a:ext cx="5715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1" descr="latex-image-1.pdf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67895" y="991825"/>
            <a:ext cx="5842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5" name="Straight Arrow Connector 13"/>
          <p:cNvCxnSpPr>
            <a:cxnSpLocks noChangeShapeType="1"/>
          </p:cNvCxnSpPr>
          <p:nvPr/>
        </p:nvCxnSpPr>
        <p:spPr bwMode="auto">
          <a:xfrm rot="16200000" flipH="1">
            <a:off x="2281735" y="1386765"/>
            <a:ext cx="271463" cy="125413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</p:spPr>
      </p:cxnSp>
      <p:cxnSp>
        <p:nvCxnSpPr>
          <p:cNvPr id="16" name="Straight Arrow Connector 14"/>
          <p:cNvCxnSpPr>
            <a:cxnSpLocks noChangeShapeType="1"/>
          </p:cNvCxnSpPr>
          <p:nvPr/>
        </p:nvCxnSpPr>
        <p:spPr bwMode="auto">
          <a:xfrm rot="5400000">
            <a:off x="3189785" y="1399465"/>
            <a:ext cx="311150" cy="1397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</p:spPr>
      </p:cxnSp>
      <p:sp>
        <p:nvSpPr>
          <p:cNvPr id="17" name="TextBox 17"/>
          <p:cNvSpPr txBox="1">
            <a:spLocks noChangeArrowheads="1"/>
          </p:cNvSpPr>
          <p:nvPr/>
        </p:nvSpPr>
        <p:spPr bwMode="auto">
          <a:xfrm>
            <a:off x="2529385" y="1237540"/>
            <a:ext cx="7207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1600" dirty="0">
                <a:solidFill>
                  <a:srgbClr val="606060"/>
                </a:solidFill>
              </a:rPr>
              <a:t>(in %)</a:t>
            </a:r>
          </a:p>
        </p:txBody>
      </p:sp>
      <p:sp>
        <p:nvSpPr>
          <p:cNvPr id="18" name="TextBox 18"/>
          <p:cNvSpPr txBox="1">
            <a:spLocks noChangeArrowheads="1"/>
          </p:cNvSpPr>
          <p:nvPr/>
        </p:nvSpPr>
        <p:spPr bwMode="auto">
          <a:xfrm>
            <a:off x="5252295" y="986854"/>
            <a:ext cx="2819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1600" dirty="0">
                <a:solidFill>
                  <a:srgbClr val="606060"/>
                </a:solidFill>
              </a:rPr>
              <a:t>(</a:t>
            </a:r>
            <a:r>
              <a:rPr lang="fr-FR" sz="1600" dirty="0" err="1">
                <a:solidFill>
                  <a:srgbClr val="606060"/>
                </a:solidFill>
              </a:rPr>
              <a:t>correlation</a:t>
            </a:r>
            <a:r>
              <a:rPr lang="fr-FR" sz="1600" dirty="0">
                <a:solidFill>
                  <a:srgbClr val="606060"/>
                </a:solidFill>
              </a:rPr>
              <a:t> </a:t>
            </a:r>
            <a:r>
              <a:rPr lang="fr-FR" sz="1600" dirty="0" err="1">
                <a:solidFill>
                  <a:srgbClr val="606060"/>
                </a:solidFill>
              </a:rPr>
              <a:t>matrix</a:t>
            </a:r>
            <a:r>
              <a:rPr lang="fr-FR" sz="1600" dirty="0">
                <a:solidFill>
                  <a:srgbClr val="606060"/>
                </a:solidFill>
              </a:rPr>
              <a:t> on Ratios)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882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3555" y="2308412"/>
            <a:ext cx="4098893" cy="2779708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31640" y="-81390"/>
            <a:ext cx="8229600" cy="934886"/>
          </a:xfrm>
        </p:spPr>
        <p:txBody>
          <a:bodyPr>
            <a:normAutofit/>
          </a:bodyPr>
          <a:lstStyle/>
          <a:p>
            <a:r>
              <a:rPr lang="en-US" baseline="30000" dirty="0" smtClean="0"/>
              <a:t>238</a:t>
            </a:r>
            <a:r>
              <a:rPr lang="en-US" dirty="0" smtClean="0"/>
              <a:t>U </a:t>
            </a:r>
            <a:r>
              <a:rPr lang="en-US" dirty="0" smtClean="0">
                <a:latin typeface="Symbol" charset="2"/>
                <a:cs typeface="Symbol" charset="2"/>
              </a:rPr>
              <a:t>b</a:t>
            </a:r>
            <a:r>
              <a:rPr lang="en-US" dirty="0" smtClean="0"/>
              <a:t> spectrum soon to be published</a:t>
            </a:r>
            <a:endParaRPr lang="en-US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09/15/2012</a:t>
            </a: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711B0-05FA-504D-BD1C-947127D58312}" type="slidenum">
              <a:rPr lang="en-US" smtClean="0"/>
              <a:t>52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51776" y="5531261"/>
            <a:ext cx="84407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charset="2"/>
              <a:buChar char="Ø"/>
            </a:pPr>
            <a:r>
              <a:rPr lang="en-US" sz="2000" dirty="0"/>
              <a:t> </a:t>
            </a:r>
            <a:r>
              <a:rPr lang="en-US" sz="2000" dirty="0" smtClean="0"/>
              <a:t>N. Haag Ph.D</a:t>
            </a:r>
            <a:r>
              <a:rPr lang="en-US" sz="2000" dirty="0"/>
              <a:t>. thesis to be published by end of this </a:t>
            </a:r>
            <a:r>
              <a:rPr lang="en-US" sz="2000" dirty="0" smtClean="0"/>
              <a:t>year.</a:t>
            </a:r>
          </a:p>
          <a:p>
            <a:pPr marL="342900" indent="-342900">
              <a:buFont typeface="Wingdings" charset="2"/>
              <a:buChar char="Ø"/>
            </a:pPr>
            <a:r>
              <a:rPr lang="en-US" sz="2000" dirty="0" smtClean="0"/>
              <a:t>Analysis of electron data is final, conversion to neutrino on progress.</a:t>
            </a:r>
            <a:endParaRPr lang="en-US" sz="2000" dirty="0"/>
          </a:p>
        </p:txBody>
      </p:sp>
      <p:sp>
        <p:nvSpPr>
          <p:cNvPr id="13" name="Rectangle 12"/>
          <p:cNvSpPr/>
          <p:nvPr/>
        </p:nvSpPr>
        <p:spPr>
          <a:xfrm>
            <a:off x="4617228" y="1167302"/>
            <a:ext cx="43389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Anchor point of 235U measurement:</a:t>
            </a:r>
            <a:endParaRPr lang="en-US" dirty="0"/>
          </a:p>
          <a:p>
            <a:r>
              <a:rPr lang="en-US" dirty="0" smtClean="0"/>
              <a:t>- Background </a:t>
            </a:r>
            <a:r>
              <a:rPr lang="en-US" dirty="0"/>
              <a:t>well </a:t>
            </a:r>
            <a:r>
              <a:rPr lang="en-US" dirty="0" smtClean="0"/>
              <a:t>understood. </a:t>
            </a:r>
          </a:p>
          <a:p>
            <a:r>
              <a:rPr lang="en-US" dirty="0" smtClean="0"/>
              <a:t>- Comparison </a:t>
            </a:r>
            <a:r>
              <a:rPr lang="en-US" dirty="0"/>
              <a:t>to </a:t>
            </a:r>
            <a:r>
              <a:rPr lang="en-US" dirty="0" smtClean="0"/>
              <a:t>ILL  spectrum cancels most uncertainties.</a:t>
            </a:r>
            <a:endParaRPr lang="en-US" dirty="0"/>
          </a:p>
        </p:txBody>
      </p:sp>
      <p:sp>
        <p:nvSpPr>
          <p:cNvPr id="14" name="ZoneTexte 13"/>
          <p:cNvSpPr txBox="1"/>
          <p:nvPr/>
        </p:nvSpPr>
        <p:spPr>
          <a:xfrm>
            <a:off x="6190879" y="5021315"/>
            <a:ext cx="28250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N. Haag, K. </a:t>
            </a:r>
            <a:r>
              <a:rPr lang="en-US" sz="1600" i="1" dirty="0" err="1" smtClean="0"/>
              <a:t>Schrekenbach</a:t>
            </a:r>
            <a:r>
              <a:rPr lang="en-US" sz="1600" i="1" dirty="0" smtClean="0"/>
              <a:t> et al.</a:t>
            </a:r>
            <a:endParaRPr lang="en-US" sz="1600" i="1" dirty="0"/>
          </a:p>
        </p:txBody>
      </p:sp>
      <p:sp>
        <p:nvSpPr>
          <p:cNvPr id="15" name="ZoneTexte 14"/>
          <p:cNvSpPr txBox="1"/>
          <p:nvPr/>
        </p:nvSpPr>
        <p:spPr>
          <a:xfrm>
            <a:off x="40107" y="1170445"/>
            <a:ext cx="45418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4F81BD"/>
                </a:solidFill>
              </a:rPr>
              <a:t>New </a:t>
            </a:r>
            <a:r>
              <a:rPr lang="en-US" sz="2400" b="1" i="1" baseline="30000" dirty="0" smtClean="0">
                <a:solidFill>
                  <a:srgbClr val="4F81BD"/>
                </a:solidFill>
              </a:rPr>
              <a:t>238</a:t>
            </a:r>
            <a:r>
              <a:rPr lang="en-US" sz="2400" b="1" i="1" dirty="0" smtClean="0">
                <a:solidFill>
                  <a:srgbClr val="4F81BD"/>
                </a:solidFill>
              </a:rPr>
              <a:t>U data @ FRMII reactor, Munich</a:t>
            </a:r>
            <a:endParaRPr lang="en-US" sz="2400" b="1" i="1" dirty="0">
              <a:solidFill>
                <a:srgbClr val="4F81BD"/>
              </a:solidFill>
            </a:endParaRPr>
          </a:p>
        </p:txBody>
      </p:sp>
      <p:pic>
        <p:nvPicPr>
          <p:cNvPr id="16" name="Image 15" descr="Detektoroben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7619" y="3394260"/>
            <a:ext cx="2212783" cy="1659587"/>
          </a:xfrm>
          <a:prstGeom prst="rect">
            <a:avLst/>
          </a:prstGeom>
        </p:spPr>
      </p:pic>
      <p:grpSp>
        <p:nvGrpSpPr>
          <p:cNvPr id="26" name="Grouper 25"/>
          <p:cNvGrpSpPr/>
          <p:nvPr/>
        </p:nvGrpSpPr>
        <p:grpSpPr>
          <a:xfrm>
            <a:off x="2052443" y="2106437"/>
            <a:ext cx="490200" cy="608590"/>
            <a:chOff x="1283608" y="2370736"/>
            <a:chExt cx="490200" cy="1210048"/>
          </a:xfrm>
        </p:grpSpPr>
        <p:cxnSp>
          <p:nvCxnSpPr>
            <p:cNvPr id="18" name="Connecteur droit avec flèche 17"/>
            <p:cNvCxnSpPr/>
            <p:nvPr/>
          </p:nvCxnSpPr>
          <p:spPr>
            <a:xfrm>
              <a:off x="1283608" y="2380456"/>
              <a:ext cx="13512" cy="1200328"/>
            </a:xfrm>
            <a:prstGeom prst="straightConnector1">
              <a:avLst/>
            </a:prstGeom>
            <a:ln>
              <a:solidFill>
                <a:srgbClr val="008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avec flèche 18"/>
            <p:cNvCxnSpPr/>
            <p:nvPr/>
          </p:nvCxnSpPr>
          <p:spPr>
            <a:xfrm>
              <a:off x="1436008" y="2370736"/>
              <a:ext cx="13512" cy="1200328"/>
            </a:xfrm>
            <a:prstGeom prst="straightConnector1">
              <a:avLst/>
            </a:prstGeom>
            <a:ln>
              <a:solidFill>
                <a:srgbClr val="008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avec flèche 19"/>
            <p:cNvCxnSpPr/>
            <p:nvPr/>
          </p:nvCxnSpPr>
          <p:spPr>
            <a:xfrm>
              <a:off x="1611664" y="2370736"/>
              <a:ext cx="13512" cy="1200328"/>
            </a:xfrm>
            <a:prstGeom prst="straightConnector1">
              <a:avLst/>
            </a:prstGeom>
            <a:ln>
              <a:solidFill>
                <a:srgbClr val="008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avec flèche 20"/>
            <p:cNvCxnSpPr/>
            <p:nvPr/>
          </p:nvCxnSpPr>
          <p:spPr>
            <a:xfrm>
              <a:off x="1760296" y="2370736"/>
              <a:ext cx="13512" cy="1200328"/>
            </a:xfrm>
            <a:prstGeom prst="straightConnector1">
              <a:avLst/>
            </a:prstGeom>
            <a:ln>
              <a:solidFill>
                <a:srgbClr val="008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ZoneTexte 26"/>
          <p:cNvSpPr txBox="1"/>
          <p:nvPr/>
        </p:nvSpPr>
        <p:spPr>
          <a:xfrm>
            <a:off x="1212523" y="2129424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 flux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1831578" y="2958206"/>
            <a:ext cx="898541" cy="457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ZoneTexte 29"/>
          <p:cNvSpPr txBox="1"/>
          <p:nvPr/>
        </p:nvSpPr>
        <p:spPr>
          <a:xfrm>
            <a:off x="182091" y="2793273"/>
            <a:ext cx="1659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Natural U foil</a:t>
            </a:r>
            <a:endParaRPr lang="en-US" dirty="0"/>
          </a:p>
        </p:txBody>
      </p:sp>
      <p:cxnSp>
        <p:nvCxnSpPr>
          <p:cNvPr id="32" name="Connecteur droit avec flèche 31"/>
          <p:cNvCxnSpPr/>
          <p:nvPr/>
        </p:nvCxnSpPr>
        <p:spPr>
          <a:xfrm flipH="1">
            <a:off x="1841901" y="3003925"/>
            <a:ext cx="210542" cy="957753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/>
          <p:cNvCxnSpPr/>
          <p:nvPr/>
        </p:nvCxnSpPr>
        <p:spPr>
          <a:xfrm>
            <a:off x="2204843" y="3003925"/>
            <a:ext cx="27024" cy="1106363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avec flèche 33"/>
          <p:cNvCxnSpPr/>
          <p:nvPr/>
        </p:nvCxnSpPr>
        <p:spPr>
          <a:xfrm flipV="1">
            <a:off x="2509653" y="2476942"/>
            <a:ext cx="496151" cy="476170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/>
          <p:cNvCxnSpPr/>
          <p:nvPr/>
        </p:nvCxnSpPr>
        <p:spPr>
          <a:xfrm>
            <a:off x="2380206" y="3003925"/>
            <a:ext cx="162144" cy="1106363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ZoneTexte 44"/>
          <p:cNvSpPr txBox="1"/>
          <p:nvPr/>
        </p:nvSpPr>
        <p:spPr>
          <a:xfrm>
            <a:off x="2799431" y="2904600"/>
            <a:ext cx="311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6600"/>
                </a:solidFill>
                <a:latin typeface="Symbol" charset="2"/>
                <a:cs typeface="Symbol" charset="2"/>
              </a:rPr>
              <a:t>b</a:t>
            </a:r>
            <a:endParaRPr lang="en-US" b="1" dirty="0">
              <a:solidFill>
                <a:srgbClr val="FF6600"/>
              </a:solidFill>
              <a:latin typeface="Symbol" charset="2"/>
              <a:cs typeface="Symbol" charset="2"/>
            </a:endParaRPr>
          </a:p>
        </p:txBody>
      </p:sp>
      <p:sp>
        <p:nvSpPr>
          <p:cNvPr id="46" name="ZoneTexte 45"/>
          <p:cNvSpPr txBox="1"/>
          <p:nvPr/>
        </p:nvSpPr>
        <p:spPr>
          <a:xfrm>
            <a:off x="451775" y="3589090"/>
            <a:ext cx="710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MWC</a:t>
            </a:r>
            <a:endParaRPr lang="en-US" dirty="0"/>
          </a:p>
        </p:txBody>
      </p:sp>
      <p:sp>
        <p:nvSpPr>
          <p:cNvPr id="47" name="ZoneTexte 46"/>
          <p:cNvSpPr txBox="1"/>
          <p:nvPr/>
        </p:nvSpPr>
        <p:spPr>
          <a:xfrm>
            <a:off x="182091" y="3919669"/>
            <a:ext cx="11872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Plastic </a:t>
            </a:r>
          </a:p>
          <a:p>
            <a:pPr algn="ctr"/>
            <a:r>
              <a:rPr lang="en-US" dirty="0" smtClean="0"/>
              <a:t>Scintillator</a:t>
            </a:r>
            <a:endParaRPr lang="en-US" dirty="0"/>
          </a:p>
        </p:txBody>
      </p:sp>
      <p:cxnSp>
        <p:nvCxnSpPr>
          <p:cNvPr id="49" name="Connecteur droit avec flèche 48"/>
          <p:cNvCxnSpPr/>
          <p:nvPr/>
        </p:nvCxnSpPr>
        <p:spPr>
          <a:xfrm>
            <a:off x="1162238" y="3827175"/>
            <a:ext cx="321657" cy="9249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avec flèche 50"/>
          <p:cNvCxnSpPr/>
          <p:nvPr/>
        </p:nvCxnSpPr>
        <p:spPr>
          <a:xfrm flipV="1">
            <a:off x="1162238" y="4110288"/>
            <a:ext cx="760736" cy="1232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251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/>
          <p:cNvGrpSpPr/>
          <p:nvPr/>
        </p:nvGrpSpPr>
        <p:grpSpPr>
          <a:xfrm>
            <a:off x="611560" y="936000"/>
            <a:ext cx="8024748" cy="5691738"/>
            <a:chOff x="611560" y="943358"/>
            <a:chExt cx="8024748" cy="5691738"/>
          </a:xfrm>
        </p:grpSpPr>
        <p:pic>
          <p:nvPicPr>
            <p:cNvPr id="4098" name="Picture 2" descr="\\Dapdc5\jgaffiot\Desktop\NOW\raa2012_rateonly.eps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60" y="943358"/>
              <a:ext cx="8024748" cy="56917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ZoneTexte 12"/>
            <p:cNvSpPr txBox="1"/>
            <p:nvPr/>
          </p:nvSpPr>
          <p:spPr>
            <a:xfrm>
              <a:off x="3203848" y="5075892"/>
              <a:ext cx="2664296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err="1" smtClean="0"/>
                <a:t>Reactor</a:t>
              </a:r>
              <a:r>
                <a:rPr lang="fr-FR" dirty="0" smtClean="0"/>
                <a:t> </a:t>
              </a:r>
              <a:r>
                <a:rPr lang="fr-FR" dirty="0" err="1" smtClean="0"/>
                <a:t>norm</a:t>
              </a:r>
              <a:r>
                <a:rPr lang="fr-FR" dirty="0" smtClean="0"/>
                <a:t> </a:t>
              </a:r>
              <a:r>
                <a:rPr lang="fr-FR" dirty="0" err="1" smtClean="0"/>
                <a:t>only</a:t>
              </a:r>
              <a:endParaRPr lang="fr-FR" dirty="0"/>
            </a:p>
          </p:txBody>
        </p:sp>
      </p:grpSp>
      <p:grpSp>
        <p:nvGrpSpPr>
          <p:cNvPr id="16" name="Groupe 15"/>
          <p:cNvGrpSpPr/>
          <p:nvPr/>
        </p:nvGrpSpPr>
        <p:grpSpPr>
          <a:xfrm>
            <a:off x="611560" y="936000"/>
            <a:ext cx="8024748" cy="5691739"/>
            <a:chOff x="600522" y="951742"/>
            <a:chExt cx="8024748" cy="5691739"/>
          </a:xfrm>
        </p:grpSpPr>
        <p:pic>
          <p:nvPicPr>
            <p:cNvPr id="4099" name="Picture 3" descr="\\Dapdc5\jgaffiot\Desktop\NOW\raa2012_rate+shape.eps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0522" y="951742"/>
              <a:ext cx="8024748" cy="56917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ZoneTexte 14"/>
            <p:cNvSpPr txBox="1"/>
            <p:nvPr/>
          </p:nvSpPr>
          <p:spPr>
            <a:xfrm>
              <a:off x="1835696" y="5075892"/>
              <a:ext cx="4464496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err="1" smtClean="0"/>
                <a:t>Reactor</a:t>
              </a:r>
              <a:r>
                <a:rPr lang="fr-FR" dirty="0" smtClean="0"/>
                <a:t> </a:t>
              </a:r>
              <a:r>
                <a:rPr lang="fr-FR" dirty="0" err="1" smtClean="0"/>
                <a:t>norm</a:t>
              </a:r>
              <a:r>
                <a:rPr lang="fr-FR" dirty="0" smtClean="0"/>
                <a:t> + </a:t>
              </a:r>
              <a:r>
                <a:rPr lang="fr-FR" dirty="0" err="1" smtClean="0"/>
                <a:t>shape</a:t>
              </a:r>
              <a:r>
                <a:rPr lang="fr-FR" dirty="0" smtClean="0"/>
                <a:t> (Bugey3 15m/40m)</a:t>
              </a:r>
              <a:endParaRPr lang="fr-FR" dirty="0"/>
            </a:p>
          </p:txBody>
        </p:sp>
      </p:grpSp>
      <p:grpSp>
        <p:nvGrpSpPr>
          <p:cNvPr id="12" name="Groupe 11"/>
          <p:cNvGrpSpPr/>
          <p:nvPr/>
        </p:nvGrpSpPr>
        <p:grpSpPr>
          <a:xfrm>
            <a:off x="611560" y="936000"/>
            <a:ext cx="8024748" cy="5691739"/>
            <a:chOff x="611560" y="943357"/>
            <a:chExt cx="8024748" cy="5691739"/>
          </a:xfrm>
        </p:grpSpPr>
        <p:pic>
          <p:nvPicPr>
            <p:cNvPr id="7" name="Picture 2" descr="\\Dapdc5\jgaffiot\Desktop\NOW\raa2012_fig7.eps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60" y="943357"/>
              <a:ext cx="8024748" cy="56917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/>
            <p:cNvSpPr txBox="1"/>
            <p:nvPr/>
          </p:nvSpPr>
          <p:spPr>
            <a:xfrm>
              <a:off x="1979712" y="4797152"/>
              <a:ext cx="4284476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err="1" smtClean="0"/>
                <a:t>Reactor</a:t>
              </a:r>
              <a:r>
                <a:rPr lang="fr-FR" dirty="0" smtClean="0"/>
                <a:t> </a:t>
              </a:r>
              <a:r>
                <a:rPr lang="fr-FR" dirty="0" err="1" smtClean="0"/>
                <a:t>norm</a:t>
              </a:r>
              <a:r>
                <a:rPr lang="fr-FR" dirty="0" smtClean="0"/>
                <a:t> + </a:t>
              </a:r>
              <a:r>
                <a:rPr lang="fr-FR" dirty="0" err="1" smtClean="0"/>
                <a:t>reactor</a:t>
              </a:r>
              <a:r>
                <a:rPr lang="fr-FR" dirty="0" smtClean="0"/>
                <a:t> </a:t>
              </a:r>
              <a:r>
                <a:rPr lang="fr-FR" dirty="0" err="1" smtClean="0"/>
                <a:t>shape</a:t>
              </a:r>
              <a:r>
                <a:rPr lang="fr-FR" dirty="0" smtClean="0"/>
                <a:t> + gallium</a:t>
              </a:r>
              <a:endParaRPr lang="fr-FR" dirty="0"/>
            </a:p>
          </p:txBody>
        </p: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Anomaly</a:t>
            </a:r>
            <a:r>
              <a:rPr lang="fr-FR" dirty="0" smtClean="0"/>
              <a:t> contours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09/15/2012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01A193-C9C4-4E22-BE40-75BD37C004DC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5172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Detector </a:t>
            </a:r>
            <a:r>
              <a:rPr lang="fr-FR" dirty="0" err="1" smtClean="0"/>
              <a:t>specifications</a:t>
            </a:r>
            <a:r>
              <a:rPr lang="fr-FR" dirty="0" smtClean="0"/>
              <a:t> and challenges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107503" y="1281540"/>
                <a:ext cx="8928993" cy="5297810"/>
              </a:xfrm>
            </p:spPr>
            <p:txBody>
              <a:bodyPr/>
              <a:lstStyle/>
              <a:p>
                <a:r>
                  <a:rPr lang="fr-FR" dirty="0" smtClean="0"/>
                  <a:t>2 conditions to observe oscillations:</a:t>
                </a:r>
              </a:p>
              <a:p>
                <a:pPr lvl="1"/>
                <a:r>
                  <a:rPr lang="fr-FR" dirty="0" err="1" smtClean="0"/>
                  <a:t>Localization</a:t>
                </a:r>
                <a:r>
                  <a:rPr lang="fr-FR" dirty="0" smtClean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fr-FR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fr-FR">
                                <a:latin typeface="Cambria Math"/>
                              </a:rPr>
                              <m:t>Δ</m:t>
                            </m:r>
                            <m:sSubSup>
                              <m:sSubSupPr>
                                <m:ctrlPr>
                                  <a:rPr lang="fr-FR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fr-FR" i="1">
                                    <a:latin typeface="Cambria Math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fr-FR" b="0" i="1" smtClean="0">
                                    <a:latin typeface="Cambria Math"/>
                                  </a:rPr>
                                  <m:t>𝑛𝑒𝑤</m:t>
                                </m:r>
                              </m:sub>
                              <m:sup>
                                <m:r>
                                  <a:rPr lang="fr-FR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bSup>
                          </m:e>
                        </m:d>
                        <m:sSub>
                          <m:sSubPr>
                            <m:ctrlPr>
                              <a:rPr lang="fr-FR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/>
                                <a:ea typeface="Cambria Math"/>
                              </a:rPr>
                              <m:t>𝜎</m:t>
                            </m:r>
                          </m:e>
                          <m:sub>
                            <m:r>
                              <a:rPr lang="fr-FR" i="1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</m:num>
                      <m:den>
                        <m:r>
                          <a:rPr lang="fr-FR" b="0" i="1" smtClean="0">
                            <a:latin typeface="Cambria Math"/>
                          </a:rPr>
                          <m:t>2</m:t>
                        </m:r>
                        <m:rad>
                          <m:radPr>
                            <m:degHide m:val="on"/>
                            <m:ctrlPr>
                              <a:rPr lang="fr-FR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fr-FR" i="1">
                                <a:latin typeface="Cambria Math"/>
                              </a:rPr>
                              <m:t>2</m:t>
                            </m:r>
                          </m:e>
                        </m:rad>
                        <m:r>
                          <a:rPr lang="fr-FR" b="0" i="1" smtClean="0">
                            <a:latin typeface="Cambria Math"/>
                          </a:rPr>
                          <m:t>𝐸</m:t>
                        </m:r>
                      </m:den>
                    </m:f>
                    <m:r>
                      <a:rPr lang="fr-FR" i="1" smtClean="0">
                        <a:latin typeface="Cambria Math"/>
                        <a:ea typeface="Cambria Math"/>
                      </a:rPr>
                      <m:t>≪</m:t>
                    </m:r>
                    <m:r>
                      <a:rPr lang="fr-FR" b="0" i="1" smtClean="0">
                        <a:latin typeface="Cambria Math"/>
                        <a:ea typeface="Cambria Math"/>
                      </a:rPr>
                      <m:t>1                </m:t>
                    </m:r>
                    <m:groupChr>
                      <m:groupChrPr>
                        <m:chr m:val="⇒"/>
                        <m:vertJc m:val="bot"/>
                        <m:ctrlPr>
                          <a:rPr lang="fr-FR" b="0" i="1" smtClean="0">
                            <a:latin typeface="Cambria Math"/>
                            <a:ea typeface="Cambria Math"/>
                          </a:rPr>
                        </m:ctrlPr>
                      </m:groupChrPr>
                      <m:e/>
                    </m:groupChr>
                  </m:oMath>
                </a14:m>
                <a:r>
                  <a:rPr lang="fr-FR" dirty="0" smtClean="0"/>
                  <a:t> compact </a:t>
                </a:r>
                <a:r>
                  <a:rPr lang="fr-FR" dirty="0" err="1" smtClean="0"/>
                  <a:t>core</a:t>
                </a:r>
                <a:endParaRPr lang="fr-FR" dirty="0"/>
              </a:p>
              <a:p>
                <a:pPr lvl="1"/>
                <a:r>
                  <a:rPr lang="fr-FR" dirty="0" smtClean="0"/>
                  <a:t>First oscillation max: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fr-FR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fr-FR">
                                <a:latin typeface="Cambria Math"/>
                              </a:rPr>
                              <m:t>Δ</m:t>
                            </m:r>
                            <m:sSubSup>
                              <m:sSubSupPr>
                                <m:ctrlPr>
                                  <a:rPr lang="fr-FR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fr-FR" i="1">
                                    <a:latin typeface="Cambria Math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fr-FR" b="0" i="1" smtClean="0">
                                    <a:latin typeface="Cambria Math"/>
                                  </a:rPr>
                                  <m:t>𝑛𝑒𝑤</m:t>
                                </m:r>
                              </m:sub>
                              <m:sup>
                                <m:r>
                                  <a:rPr lang="fr-FR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bSup>
                          </m:e>
                        </m:d>
                        <m:r>
                          <a:rPr lang="fr-FR" b="0" i="1" smtClean="0">
                            <a:latin typeface="Cambria Math"/>
                          </a:rPr>
                          <m:t> </m:t>
                        </m:r>
                        <m:r>
                          <a:rPr lang="fr-FR" b="0" i="1" smtClean="0">
                            <a:latin typeface="Cambria Math"/>
                          </a:rPr>
                          <m:t>𝐿</m:t>
                        </m:r>
                      </m:num>
                      <m:den>
                        <m:r>
                          <a:rPr lang="fr-FR" i="1">
                            <a:latin typeface="Cambria Math"/>
                          </a:rPr>
                          <m:t>2</m:t>
                        </m:r>
                        <m:r>
                          <a:rPr lang="fr-FR" i="1">
                            <a:latin typeface="Cambria Math"/>
                          </a:rPr>
                          <m:t>𝐸</m:t>
                        </m:r>
                      </m:den>
                    </m:f>
                    <m:r>
                      <a:rPr lang="fr-FR" i="1" smtClean="0">
                        <a:latin typeface="Cambria Math"/>
                        <a:ea typeface="Cambria Math"/>
                      </a:rPr>
                      <m:t>≅</m:t>
                    </m:r>
                    <m:f>
                      <m:fPr>
                        <m:ctrlPr>
                          <a:rPr lang="fr-FR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fr-FR" b="0" i="1" smtClean="0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fr-FR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fr-FR" b="0" i="1" smtClean="0">
                        <a:latin typeface="Cambria Math"/>
                      </a:rPr>
                      <m:t>   </m:t>
                    </m:r>
                    <m:groupChr>
                      <m:groupChrPr>
                        <m:chr m:val="⇒"/>
                        <m:vertJc m:val="bot"/>
                        <m:ctrlPr>
                          <a:rPr lang="fr-FR" b="0" i="1" smtClean="0">
                            <a:latin typeface="Cambria Math"/>
                          </a:rPr>
                        </m:ctrlPr>
                      </m:groupChrPr>
                      <m:e/>
                    </m:groupChr>
                  </m:oMath>
                </a14:m>
                <a:r>
                  <a:rPr lang="fr-FR" dirty="0" smtClean="0"/>
                  <a:t> close to the </a:t>
                </a:r>
                <a:r>
                  <a:rPr lang="fr-FR" dirty="0" err="1" smtClean="0"/>
                  <a:t>reactor</a:t>
                </a:r>
                <a:r>
                  <a:rPr lang="fr-FR" dirty="0" smtClean="0"/>
                  <a:t> </a:t>
                </a:r>
                <a:r>
                  <a:rPr lang="fr-FR" dirty="0" err="1" smtClean="0"/>
                  <a:t>core</a:t>
                </a:r>
                <a:endParaRPr lang="fr-FR" dirty="0" smtClean="0"/>
              </a:p>
              <a:p>
                <a:pPr lvl="3"/>
                <a:endParaRPr lang="fr-FR" dirty="0"/>
              </a:p>
              <a:p>
                <a:r>
                  <a:rPr lang="fr-FR" dirty="0" err="1" smtClean="0"/>
                  <a:t>With</a:t>
                </a:r>
                <a:r>
                  <a:rPr lang="fr-FR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fr-FR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>
                            <a:latin typeface="Cambria Math"/>
                          </a:rPr>
                          <m:t>Δ</m:t>
                        </m:r>
                        <m:sSubSup>
                          <m:sSubSupPr>
                            <m:ctrlPr>
                              <a:rPr lang="fr-FR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fr-FR" i="1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/>
                              </a:rPr>
                              <m:t>𝑅𝐴𝐴</m:t>
                            </m:r>
                          </m:sub>
                          <m:sup>
                            <m:r>
                              <a:rPr lang="fr-FR" i="1">
                                <a:latin typeface="Cambria Math"/>
                              </a:rPr>
                              <m:t>2</m:t>
                            </m:r>
                          </m:sup>
                        </m:sSubSup>
                      </m:e>
                    </m:d>
                    <m:r>
                      <a:rPr lang="fr-FR" i="1" smtClean="0">
                        <a:latin typeface="Cambria Math"/>
                        <a:ea typeface="Cambria Math"/>
                      </a:rPr>
                      <m:t>~</m:t>
                    </m:r>
                  </m:oMath>
                </a14:m>
                <a:r>
                  <a:rPr lang="fr-FR" dirty="0" smtClean="0"/>
                  <a:t>0.1-1 eV², </a:t>
                </a:r>
                <a:r>
                  <a:rPr lang="fr-FR" dirty="0" err="1" smtClean="0"/>
                  <a:t>we</a:t>
                </a:r>
                <a:r>
                  <a:rPr lang="fr-FR" dirty="0" smtClean="0"/>
                  <a:t> </a:t>
                </a:r>
                <a:r>
                  <a:rPr lang="fr-FR" dirty="0" err="1" smtClean="0"/>
                  <a:t>need</a:t>
                </a:r>
                <a:r>
                  <a:rPr lang="fr-FR" dirty="0" smtClean="0"/>
                  <a:t>: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/>
                      </a:rPr>
                      <m:t>𝐿</m:t>
                    </m:r>
                    <m:r>
                      <a:rPr lang="fr-FR" b="0" i="1" smtClean="0">
                        <a:latin typeface="Cambria Math"/>
                        <a:ea typeface="Cambria Math"/>
                      </a:rPr>
                      <m:t>~</m:t>
                    </m:r>
                  </m:oMath>
                </a14:m>
                <a:r>
                  <a:rPr lang="fr-FR" dirty="0" smtClean="0"/>
                  <a:t>1-10 m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fr-FR" i="1" smtClean="0">
                            <a:latin typeface="Cambria Math"/>
                            <a:ea typeface="Cambria Math"/>
                          </a:rPr>
                          <m:t>𝜎</m:t>
                        </m:r>
                      </m:e>
                      <m:sub>
                        <m:r>
                          <a:rPr lang="fr-FR" b="0" i="1" smtClean="0">
                            <a:latin typeface="Cambria Math"/>
                          </a:rPr>
                          <m:t>𝑥</m:t>
                        </m:r>
                      </m:sub>
                    </m:sSub>
                    <m:r>
                      <a:rPr lang="fr-FR" i="1" smtClean="0">
                        <a:latin typeface="Cambria Math"/>
                        <a:ea typeface="Cambria Math"/>
                      </a:rPr>
                      <m:t>~</m:t>
                    </m:r>
                  </m:oMath>
                </a14:m>
                <a:r>
                  <a:rPr lang="fr-FR" dirty="0" smtClean="0"/>
                  <a:t>0.1-1 m</a:t>
                </a:r>
              </a:p>
              <a:p>
                <a:pPr lvl="1"/>
                <a:r>
                  <a:rPr lang="fr-FR" dirty="0" smtClean="0"/>
                  <a:t>Small (</a:t>
                </a:r>
                <a:r>
                  <a:rPr lang="fr-FR" dirty="0" err="1"/>
                  <a:t>research</a:t>
                </a:r>
                <a:r>
                  <a:rPr lang="fr-FR" dirty="0" smtClean="0"/>
                  <a:t>) </a:t>
                </a:r>
                <a:r>
                  <a:rPr lang="fr-FR" dirty="0" err="1" smtClean="0"/>
                  <a:t>core</a:t>
                </a:r>
                <a:r>
                  <a:rPr lang="fr-FR" dirty="0" smtClean="0"/>
                  <a:t> and vertex </a:t>
                </a:r>
                <a:r>
                  <a:rPr lang="fr-FR" dirty="0" err="1" smtClean="0"/>
                  <a:t>localizating</a:t>
                </a:r>
                <a:r>
                  <a:rPr lang="fr-FR" dirty="0" smtClean="0"/>
                  <a:t> detector</a:t>
                </a:r>
              </a:p>
              <a:p>
                <a:pPr lvl="1"/>
                <a:r>
                  <a:rPr lang="fr-FR" dirty="0" err="1" smtClean="0"/>
                  <a:t>Closeness</a:t>
                </a:r>
                <a:r>
                  <a:rPr lang="fr-FR" dirty="0" smtClean="0"/>
                  <a:t> </a:t>
                </a:r>
                <a:r>
                  <a:rPr lang="fr-FR" dirty="0" err="1" smtClean="0"/>
                  <a:t>with</a:t>
                </a:r>
                <a:r>
                  <a:rPr lang="fr-FR" dirty="0" smtClean="0"/>
                  <a:t> </a:t>
                </a:r>
                <a:r>
                  <a:rPr lang="fr-FR" dirty="0" err="1" smtClean="0"/>
                  <a:t>reactor</a:t>
                </a:r>
                <a:r>
                  <a:rPr lang="fr-FR" dirty="0" smtClean="0"/>
                  <a:t> and </a:t>
                </a:r>
                <a:r>
                  <a:rPr lang="fr-FR" dirty="0" err="1" smtClean="0"/>
                  <a:t>consequently</a:t>
                </a:r>
                <a:r>
                  <a:rPr lang="fr-FR" dirty="0" smtClean="0"/>
                  <a:t> surface</a:t>
                </a:r>
              </a:p>
              <a:p>
                <a:pPr lvl="3"/>
                <a:endParaRPr lang="fr-FR" dirty="0" smtClean="0"/>
              </a:p>
              <a:p>
                <a:r>
                  <a:rPr lang="fr-FR" dirty="0" err="1" smtClean="0"/>
                  <a:t>Challenging</a:t>
                </a:r>
                <a:r>
                  <a:rPr lang="fr-FR" dirty="0" smtClean="0"/>
                  <a:t> </a:t>
                </a:r>
                <a:r>
                  <a:rPr lang="fr-FR" dirty="0" err="1" smtClean="0"/>
                  <a:t>measurement</a:t>
                </a:r>
                <a:r>
                  <a:rPr lang="fr-FR" dirty="0" smtClean="0"/>
                  <a:t>:</a:t>
                </a:r>
              </a:p>
              <a:p>
                <a:pPr lvl="1"/>
                <a:r>
                  <a:rPr lang="fr-FR" dirty="0" smtClean="0"/>
                  <a:t>High muon </a:t>
                </a:r>
                <a:r>
                  <a:rPr lang="fr-FR" dirty="0" err="1" smtClean="0"/>
                  <a:t>induced</a:t>
                </a:r>
                <a:r>
                  <a:rPr lang="fr-FR" dirty="0" smtClean="0"/>
                  <a:t> </a:t>
                </a:r>
                <a:r>
                  <a:rPr lang="fr-FR" dirty="0" err="1" smtClean="0"/>
                  <a:t>correlated</a:t>
                </a:r>
                <a:r>
                  <a:rPr lang="fr-FR" dirty="0" smtClean="0"/>
                  <a:t> background (</a:t>
                </a:r>
                <a:r>
                  <a:rPr lang="fr-FR" dirty="0" err="1" smtClean="0"/>
                  <a:t>low</a:t>
                </a:r>
                <a:r>
                  <a:rPr lang="fr-FR" dirty="0" smtClean="0"/>
                  <a:t> </a:t>
                </a:r>
                <a:r>
                  <a:rPr lang="fr-FR" dirty="0" err="1" smtClean="0"/>
                  <a:t>overburden</a:t>
                </a:r>
                <a:r>
                  <a:rPr lang="fr-FR" dirty="0" smtClean="0"/>
                  <a:t>)</a:t>
                </a:r>
              </a:p>
              <a:p>
                <a:pPr lvl="1"/>
                <a:r>
                  <a:rPr lang="fr-FR" dirty="0" smtClean="0"/>
                  <a:t>High </a:t>
                </a:r>
                <a:r>
                  <a:rPr lang="fr-FR" dirty="0" err="1" smtClean="0"/>
                  <a:t>reactor</a:t>
                </a:r>
                <a:r>
                  <a:rPr lang="fr-FR" dirty="0" smtClean="0"/>
                  <a:t> </a:t>
                </a:r>
                <a:r>
                  <a:rPr lang="fr-FR" dirty="0" err="1" smtClean="0"/>
                  <a:t>induced</a:t>
                </a:r>
                <a:r>
                  <a:rPr lang="fr-FR" dirty="0" smtClean="0"/>
                  <a:t> </a:t>
                </a:r>
                <a:r>
                  <a:rPr lang="fr-FR" dirty="0" err="1" smtClean="0"/>
                  <a:t>accidental</a:t>
                </a:r>
                <a:r>
                  <a:rPr lang="fr-FR" dirty="0" smtClean="0"/>
                  <a:t> background (gamma, thermal neutron)</a:t>
                </a:r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503" y="1281540"/>
                <a:ext cx="8928993" cy="5297810"/>
              </a:xfrm>
              <a:blipFill rotWithShape="1">
                <a:blip r:embed="rId2"/>
                <a:stretch>
                  <a:fillRect l="-1093" t="-10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09/15/2012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01A193-C9C4-4E22-BE40-75BD37C004DC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927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 going </a:t>
            </a:r>
            <a:r>
              <a:rPr lang="en-US" dirty="0" err="1" smtClean="0"/>
              <a:t>projectS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 smtClean="0"/>
              <a:t>Nucifer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DANSS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09/15/2012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03943E-C48B-49A2-96BD-2DF8A596A778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545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Nucifer</a:t>
            </a:r>
            <a:r>
              <a:rPr lang="fr-FR" dirty="0" smtClean="0"/>
              <a:t> </a:t>
            </a:r>
            <a:r>
              <a:rPr lang="fr-FR" dirty="0" err="1" smtClean="0"/>
              <a:t>experiment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251520" y="1268760"/>
                <a:ext cx="4752528" cy="5303490"/>
              </a:xfrm>
            </p:spPr>
            <p:txBody>
              <a:bodyPr/>
              <a:lstStyle/>
              <a:p>
                <a:r>
                  <a:rPr lang="fr-FR" dirty="0" smtClean="0"/>
                  <a:t>Osiris </a:t>
                </a:r>
                <a:r>
                  <a:rPr lang="fr-FR" dirty="0" err="1" smtClean="0"/>
                  <a:t>research</a:t>
                </a:r>
                <a:r>
                  <a:rPr lang="fr-FR" dirty="0" smtClean="0"/>
                  <a:t> </a:t>
                </a:r>
                <a:r>
                  <a:rPr lang="fr-FR" dirty="0" err="1" smtClean="0"/>
                  <a:t>reactor</a:t>
                </a:r>
                <a:endParaRPr lang="fr-FR" dirty="0"/>
              </a:p>
              <a:p>
                <a:pPr lvl="1"/>
                <a:r>
                  <a:rPr lang="fr-FR" dirty="0" err="1" smtClean="0"/>
                  <a:t>At</a:t>
                </a:r>
                <a:r>
                  <a:rPr lang="fr-FR" dirty="0" smtClean="0"/>
                  <a:t> Saclay, France</a:t>
                </a:r>
              </a:p>
              <a:p>
                <a:pPr lvl="1"/>
                <a:r>
                  <a:rPr lang="fr-FR" dirty="0" smtClean="0"/>
                  <a:t>70 MW,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/>
                        <a:ea typeface="Cambria Math"/>
                      </a:rPr>
                      <m:t>~</m:t>
                    </m:r>
                  </m:oMath>
                </a14:m>
                <a:r>
                  <a:rPr lang="fr-FR" dirty="0" smtClean="0"/>
                  <a:t>20%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fr-FR" i="1" smtClean="0">
                            <a:latin typeface="Cambria Math"/>
                          </a:rPr>
                        </m:ctrlPr>
                      </m:sPrePr>
                      <m:sub/>
                      <m:sup>
                        <m:r>
                          <a:rPr lang="fr-FR" b="0" i="1" smtClean="0">
                            <a:latin typeface="Cambria Math"/>
                          </a:rPr>
                          <m:t>235</m:t>
                        </m:r>
                      </m:sup>
                      <m:e>
                        <m:r>
                          <a:rPr lang="fr-FR" b="0" i="1" smtClean="0">
                            <a:latin typeface="Cambria Math"/>
                          </a:rPr>
                          <m:t>𝑈</m:t>
                        </m:r>
                      </m:e>
                    </m:sPre>
                  </m:oMath>
                </a14:m>
                <a:endParaRPr lang="fr-FR" dirty="0" smtClean="0"/>
              </a:p>
              <a:p>
                <a:pPr lvl="1"/>
                <a:r>
                  <a:rPr lang="fr-FR" dirty="0" smtClean="0"/>
                  <a:t>Compact: 61x61x63 cm</a:t>
                </a:r>
                <a:r>
                  <a:rPr lang="fr-FR" baseline="30000" dirty="0" smtClean="0"/>
                  <a:t>3</a:t>
                </a:r>
                <a:r>
                  <a:rPr lang="fr-FR" dirty="0" smtClean="0"/>
                  <a:t> </a:t>
                </a:r>
              </a:p>
              <a:p>
                <a:pPr lvl="2"/>
                <a:endParaRPr lang="fr-FR" dirty="0" smtClean="0"/>
              </a:p>
              <a:p>
                <a:r>
                  <a:rPr lang="fr-FR" dirty="0" smtClean="0"/>
                  <a:t>Detector </a:t>
                </a:r>
                <a:r>
                  <a:rPr lang="fr-FR" dirty="0" err="1" smtClean="0"/>
                  <a:t>designed</a:t>
                </a:r>
                <a:r>
                  <a:rPr lang="fr-FR" dirty="0" smtClean="0"/>
                  <a:t> for </a:t>
                </a:r>
                <a:r>
                  <a:rPr lang="fr-FR" dirty="0" err="1" smtClean="0"/>
                  <a:t>reactor</a:t>
                </a:r>
                <a:r>
                  <a:rPr lang="fr-FR" dirty="0" smtClean="0"/>
                  <a:t> </a:t>
                </a:r>
                <a:r>
                  <a:rPr lang="en-US" dirty="0" smtClean="0"/>
                  <a:t>monitoring</a:t>
                </a:r>
                <a:r>
                  <a:rPr lang="fr-FR" dirty="0" smtClean="0"/>
                  <a:t> </a:t>
                </a:r>
                <a:r>
                  <a:rPr lang="fr-FR" dirty="0" err="1" smtClean="0"/>
                  <a:t>studies</a:t>
                </a:r>
                <a:endParaRPr lang="fr-FR" dirty="0" smtClean="0"/>
              </a:p>
              <a:p>
                <a:pPr lvl="1"/>
                <a:r>
                  <a:rPr lang="fr-FR" dirty="0"/>
                  <a:t>850 kg Gd-</a:t>
                </a:r>
                <a:r>
                  <a:rPr lang="fr-FR" dirty="0" err="1"/>
                  <a:t>loaded</a:t>
                </a:r>
                <a:r>
                  <a:rPr lang="fr-FR" dirty="0"/>
                  <a:t> </a:t>
                </a:r>
                <a:r>
                  <a:rPr lang="fr-FR" dirty="0" err="1"/>
                  <a:t>liquid</a:t>
                </a:r>
                <a:r>
                  <a:rPr lang="fr-FR" dirty="0"/>
                  <a:t> </a:t>
                </a:r>
                <a:r>
                  <a:rPr lang="fr-FR" dirty="0" err="1"/>
                  <a:t>scintillator</a:t>
                </a:r>
                <a:endParaRPr lang="fr-FR" dirty="0"/>
              </a:p>
              <a:p>
                <a:pPr lvl="1"/>
                <a14:m>
                  <m:oMath xmlns:m="http://schemas.openxmlformats.org/officeDocument/2006/math">
                    <m:r>
                      <a:rPr lang="fr-FR" i="1">
                        <a:latin typeface="Cambria Math"/>
                        <a:ea typeface="Cambria Math"/>
                      </a:rPr>
                      <m:t>~</m:t>
                    </m:r>
                  </m:oMath>
                </a14:m>
                <a:r>
                  <a:rPr lang="fr-FR" dirty="0"/>
                  <a:t>400 neutrinos </a:t>
                </a:r>
                <a:r>
                  <a:rPr lang="fr-FR" dirty="0" err="1"/>
                  <a:t>expected</a:t>
                </a:r>
                <a:r>
                  <a:rPr lang="fr-FR" dirty="0"/>
                  <a:t> / </a:t>
                </a:r>
                <a:r>
                  <a:rPr lang="fr-FR" dirty="0" err="1" smtClean="0"/>
                  <a:t>day</a:t>
                </a:r>
                <a:endParaRPr lang="fr-FR" dirty="0" smtClean="0"/>
              </a:p>
              <a:p>
                <a:pPr lvl="2"/>
                <a:endParaRPr lang="fr-FR" dirty="0" smtClean="0"/>
              </a:p>
              <a:p>
                <a:r>
                  <a:rPr lang="fr-FR" dirty="0" smtClean="0"/>
                  <a:t>But oscillation </a:t>
                </a:r>
                <a:r>
                  <a:rPr lang="fr-FR" dirty="0" err="1" smtClean="0"/>
                  <a:t>detection</a:t>
                </a:r>
                <a:r>
                  <a:rPr lang="fr-FR" dirty="0" smtClean="0"/>
                  <a:t> </a:t>
                </a:r>
                <a:r>
                  <a:rPr lang="fr-FR" dirty="0" err="1" smtClean="0"/>
                  <a:t>abilities</a:t>
                </a:r>
                <a:r>
                  <a:rPr lang="fr-FR" dirty="0" smtClean="0"/>
                  <a:t>:</a:t>
                </a:r>
              </a:p>
              <a:p>
                <a:pPr lvl="1"/>
                <a:r>
                  <a:rPr lang="fr-FR" dirty="0" smtClean="0"/>
                  <a:t>Short </a:t>
                </a:r>
                <a:r>
                  <a:rPr lang="fr-FR" dirty="0" err="1" smtClean="0"/>
                  <a:t>baseline</a:t>
                </a:r>
                <a:r>
                  <a:rPr lang="fr-FR" dirty="0" smtClean="0"/>
                  <a:t>: </a:t>
                </a:r>
                <a:r>
                  <a:rPr lang="fr-FR" dirty="0" err="1" smtClean="0"/>
                  <a:t>only</a:t>
                </a:r>
                <a:r>
                  <a:rPr lang="fr-FR" dirty="0" smtClean="0"/>
                  <a:t> 7 m </a:t>
                </a:r>
                <a:r>
                  <a:rPr lang="fr-FR" sz="1400" dirty="0" smtClean="0"/>
                  <a:t>(center to center)</a:t>
                </a:r>
              </a:p>
              <a:p>
                <a:pPr lvl="1"/>
                <a:r>
                  <a:rPr lang="fr-FR" dirty="0" smtClean="0"/>
                  <a:t>Target: h = 70 cm, </a:t>
                </a:r>
                <a:r>
                  <a:rPr lang="el-GR" dirty="0" smtClean="0"/>
                  <a:t>Φ</a:t>
                </a:r>
                <a:r>
                  <a:rPr lang="fr-FR" dirty="0"/>
                  <a:t> </a:t>
                </a:r>
                <a:r>
                  <a:rPr lang="fr-FR" dirty="0" smtClean="0"/>
                  <a:t>= 1.2 m</a:t>
                </a:r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520" y="1268760"/>
                <a:ext cx="4752528" cy="5303490"/>
              </a:xfrm>
              <a:blipFill rotWithShape="1">
                <a:blip r:embed="rId2"/>
                <a:stretch>
                  <a:fillRect l="-1923" t="-1034" r="-12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09/15/2012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 Jonathan Gaffiot - Reactor experiments to test sterile nu's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01A193-C9C4-4E22-BE40-75BD37C004DC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  <p:pic>
        <p:nvPicPr>
          <p:cNvPr id="5122" name="Picture 2" descr="\\Dapnia\data\manip\Nucifer\Osiris_casemat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8619" y="3788958"/>
            <a:ext cx="3805869" cy="2710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7"/>
          <p:cNvGrpSpPr>
            <a:grpSpLocks noChangeAspect="1"/>
          </p:cNvGrpSpPr>
          <p:nvPr/>
        </p:nvGrpSpPr>
        <p:grpSpPr bwMode="auto">
          <a:xfrm>
            <a:off x="5158619" y="944117"/>
            <a:ext cx="3753022" cy="2660986"/>
            <a:chOff x="517" y="434"/>
            <a:chExt cx="4853" cy="3521"/>
          </a:xfrm>
          <a:noFill/>
        </p:grpSpPr>
        <p:pic>
          <p:nvPicPr>
            <p:cNvPr id="10" name="Picture 8" descr="OsirisCut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7" y="434"/>
              <a:ext cx="4853" cy="3521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pic>
        <p:sp>
          <p:nvSpPr>
            <p:cNvPr id="11" name="Line 9"/>
            <p:cNvSpPr>
              <a:spLocks noChangeShapeType="1"/>
            </p:cNvSpPr>
            <p:nvPr/>
          </p:nvSpPr>
          <p:spPr bwMode="auto">
            <a:xfrm flipH="1">
              <a:off x="2759" y="970"/>
              <a:ext cx="1713" cy="1961"/>
            </a:xfrm>
            <a:prstGeom prst="line">
              <a:avLst/>
            </a:prstGeom>
            <a:grpFill/>
            <a:ln w="12700">
              <a:noFill/>
              <a:headEnd/>
              <a:tailEnd type="triangle" w="med" len="me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600">
                <a:cs typeface="Arial"/>
              </a:endParaRPr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2336" y="2733"/>
              <a:ext cx="1259" cy="433"/>
            </a:xfrm>
            <a:prstGeom prst="rect">
              <a:avLst/>
            </a:prstGeom>
            <a:grpFill/>
            <a:ln>
              <a:noFill/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000" b="1">
                  <a:solidFill>
                    <a:srgbClr val="0000FF"/>
                  </a:solidFill>
                  <a:cs typeface="Arial"/>
                </a:rPr>
                <a:t>70 MW</a:t>
              </a:r>
            </a:p>
          </p:txBody>
        </p:sp>
      </p:grpSp>
      <p:sp>
        <p:nvSpPr>
          <p:cNvPr id="20" name="Flèche courbée vers la droite 19"/>
          <p:cNvSpPr/>
          <p:nvPr/>
        </p:nvSpPr>
        <p:spPr>
          <a:xfrm rot="2876051">
            <a:off x="5525336" y="2200194"/>
            <a:ext cx="692326" cy="1712145"/>
          </a:xfrm>
          <a:prstGeom prst="curvedRightArrow">
            <a:avLst>
              <a:gd name="adj1" fmla="val 19280"/>
              <a:gd name="adj2" fmla="val 56604"/>
              <a:gd name="adj3" fmla="val 25000"/>
            </a:avLst>
          </a:prstGeom>
          <a:noFill/>
          <a:ln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2" name="Flèche courbée vers la gauche 21"/>
          <p:cNvSpPr/>
          <p:nvPr/>
        </p:nvSpPr>
        <p:spPr>
          <a:xfrm rot="20826257">
            <a:off x="6865327" y="2924162"/>
            <a:ext cx="522214" cy="2047441"/>
          </a:xfrm>
          <a:prstGeom prst="curvedLeftArrow">
            <a:avLst>
              <a:gd name="adj1" fmla="val 23131"/>
              <a:gd name="adj2" fmla="val 48925"/>
              <a:gd name="adj3" fmla="val 25171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6422831" y="278649"/>
            <a:ext cx="1884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 smtClean="0">
                <a:solidFill>
                  <a:srgbClr val="0070C0"/>
                </a:solidFill>
              </a:rPr>
              <a:t>Contact: T. Lasserre, D. </a:t>
            </a:r>
            <a:r>
              <a:rPr lang="fr-FR" sz="1400" i="1" dirty="0" err="1" smtClean="0">
                <a:solidFill>
                  <a:srgbClr val="0070C0"/>
                </a:solidFill>
              </a:rPr>
              <a:t>Lhuillier</a:t>
            </a:r>
            <a:r>
              <a:rPr lang="fr-FR" sz="1400" i="1" dirty="0" smtClean="0">
                <a:solidFill>
                  <a:srgbClr val="0070C0"/>
                </a:solidFill>
              </a:rPr>
              <a:t>, M. Fallot</a:t>
            </a:r>
            <a:endParaRPr lang="fr-FR" sz="1400" i="1" dirty="0">
              <a:solidFill>
                <a:srgbClr val="0070C0"/>
              </a:solidFill>
            </a:endParaRPr>
          </a:p>
        </p:txBody>
      </p:sp>
      <p:cxnSp>
        <p:nvCxnSpPr>
          <p:cNvPr id="17" name="Connecteur droit avec flèche 16"/>
          <p:cNvCxnSpPr/>
          <p:nvPr/>
        </p:nvCxnSpPr>
        <p:spPr>
          <a:xfrm>
            <a:off x="5787135" y="4004773"/>
            <a:ext cx="778191" cy="999283"/>
          </a:xfrm>
          <a:prstGeom prst="straightConnector1">
            <a:avLst/>
          </a:prstGeom>
          <a:ln w="25400">
            <a:solidFill>
              <a:srgbClr val="FFC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6075167" y="4004773"/>
            <a:ext cx="837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7 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6484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simpl">
  <a:themeElements>
    <a:clrScheme name="Ronsard_Dapni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onsard_Dapni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nsard_Dapni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nsard_Dapni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nsard_Dapni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nsard_Dapni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nsard_Dapni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nsard_Dapni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nsard_Dapni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nsard_Dapni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nsard_Dapni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nsard_Dapni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nsard_Dapni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1700</TotalTime>
  <Words>3029</Words>
  <Application>Microsoft Office PowerPoint</Application>
  <PresentationFormat>Affichage à l'écran (4:3)</PresentationFormat>
  <Paragraphs>644</Paragraphs>
  <Slides>52</Slides>
  <Notes>3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4</vt:i4>
      </vt:variant>
      <vt:variant>
        <vt:lpstr>Titres des diapositives</vt:lpstr>
      </vt:variant>
      <vt:variant>
        <vt:i4>52</vt:i4>
      </vt:variant>
    </vt:vector>
  </HeadingPairs>
  <TitlesOfParts>
    <vt:vector size="57" baseType="lpstr">
      <vt:lpstr>pressimpl</vt:lpstr>
      <vt:lpstr>Acrobat Document</vt:lpstr>
      <vt:lpstr>Graph</vt:lpstr>
      <vt:lpstr>…quation</vt:lpstr>
      <vt:lpstr>Équation</vt:lpstr>
      <vt:lpstr>Searching for sterile neutrinos with reactor experiments</vt:lpstr>
      <vt:lpstr>Reactor Antineutrino Anomaly</vt:lpstr>
      <vt:lpstr>Neutrino spectra</vt:lpstr>
      <vt:lpstr>Reactor Antineutrino Anomaly</vt:lpstr>
      <vt:lpstr>4th neutrino hypothesis</vt:lpstr>
      <vt:lpstr>Anomaly contours</vt:lpstr>
      <vt:lpstr>Detector specifications and challenges</vt:lpstr>
      <vt:lpstr>ON going projectS</vt:lpstr>
      <vt:lpstr>Nucifer experiment</vt:lpstr>
      <vt:lpstr>Commissioning and data taking</vt:lpstr>
      <vt:lpstr>Accidental background</vt:lpstr>
      <vt:lpstr>Liquid scintillator upgrade</vt:lpstr>
      <vt:lpstr>Contour after upgrades</vt:lpstr>
      <vt:lpstr>DANSS experiment</vt:lpstr>
      <vt:lpstr>NEW DEDICATED PRojects</vt:lpstr>
      <vt:lpstr>SCRAAM project</vt:lpstr>
      <vt:lpstr>STEREO project</vt:lpstr>
      <vt:lpstr>STEREO contour and phase shift</vt:lpstr>
      <vt:lpstr>NEUTRINO-4 experiment</vt:lpstr>
      <vt:lpstr>POSEIDON – POsition SEnsItive Detector Of Neutrino</vt:lpstr>
      <vt:lpstr>Conclusions</vt:lpstr>
      <vt:lpstr>Back-up</vt:lpstr>
      <vt:lpstr>Shape only data</vt:lpstr>
      <vt:lpstr>Nucifer  Intallation</vt:lpstr>
      <vt:lpstr>Photoelectron calibration</vt:lpstr>
      <vt:lpstr>Sources simulation</vt:lpstr>
      <vt:lpstr>Pulse Shape Discrimination in Nucifer</vt:lpstr>
      <vt:lpstr>Reactor Spectrum Calculation</vt:lpstr>
      <vt:lpstr>Neutrinos &amp; non proliferation</vt:lpstr>
      <vt:lpstr>Passive Shielding</vt:lpstr>
      <vt:lpstr>STEREO shape only contours</vt:lpstr>
      <vt:lpstr>DANSS contour from Saclay team</vt:lpstr>
      <vt:lpstr>Mean cross-section per fission</vt:lpstr>
      <vt:lpstr>n spectrum emitted by a reactor </vt:lpstr>
      <vt:lpstr>Accurate prediction of reactor n spectra</vt:lpstr>
      <vt:lpstr>Reactor Spectrum Calculation</vt:lpstr>
      <vt:lpstr>The guts of Sk(E)</vt:lpstr>
      <vt:lpstr>Theory of b-decay</vt:lpstr>
      <vt:lpstr>Corrections to Fermi theory</vt:lpstr>
      <vt:lpstr>Neutron Life time</vt:lpstr>
      <vt:lpstr>ILL data:  reference b- Spectra</vt:lpstr>
      <vt:lpstr>Normalization of ILL data</vt:lpstr>
      <vt:lpstr>e- n conversion</vt:lpstr>
      <vt:lpstr>Conversion of reference e- spectra</vt:lpstr>
      <vt:lpstr>ILL n spectra</vt:lpstr>
      <vt:lpstr>New Predictions of n Spectra</vt:lpstr>
      <vt:lpstr>Confirmed by Independent Work</vt:lpstr>
      <vt:lpstr>Reanalysis of All Short Baseline experiments</vt:lpstr>
      <vt:lpstr>19 measurements @ L&lt;100m</vt:lpstr>
      <vt:lpstr>19 measurements @ L&lt;100m</vt:lpstr>
      <vt:lpstr>Correlation Matrix</vt:lpstr>
      <vt:lpstr>238U b spectrum soon to be published</vt:lpstr>
    </vt:vector>
  </TitlesOfParts>
  <Company>CEA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DE LABORDERIE Emmanuelle</dc:creator>
  <cp:lastModifiedBy>jgaffiot</cp:lastModifiedBy>
  <cp:revision>214</cp:revision>
  <dcterms:created xsi:type="dcterms:W3CDTF">2011-10-06T12:47:34Z</dcterms:created>
  <dcterms:modified xsi:type="dcterms:W3CDTF">2012-09-14T17:54:26Z</dcterms:modified>
</cp:coreProperties>
</file>