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9" r:id="rId1"/>
  </p:sldMasterIdLst>
  <p:sldIdLst>
    <p:sldId id="260" r:id="rId2"/>
    <p:sldId id="256" r:id="rId3"/>
    <p:sldId id="259" r:id="rId4"/>
    <p:sldId id="323" r:id="rId5"/>
    <p:sldId id="300" r:id="rId6"/>
    <p:sldId id="324" r:id="rId7"/>
    <p:sldId id="302" r:id="rId8"/>
    <p:sldId id="301" r:id="rId9"/>
    <p:sldId id="299" r:id="rId10"/>
    <p:sldId id="307" r:id="rId11"/>
    <p:sldId id="308" r:id="rId12"/>
    <p:sldId id="309" r:id="rId13"/>
    <p:sldId id="310" r:id="rId14"/>
    <p:sldId id="311" r:id="rId15"/>
    <p:sldId id="318" r:id="rId16"/>
    <p:sldId id="321" r:id="rId17"/>
    <p:sldId id="322" r:id="rId18"/>
    <p:sldId id="328" r:id="rId19"/>
    <p:sldId id="320" r:id="rId20"/>
    <p:sldId id="345" r:id="rId21"/>
    <p:sldId id="315" r:id="rId22"/>
    <p:sldId id="316" r:id="rId23"/>
    <p:sldId id="317" r:id="rId24"/>
    <p:sldId id="319" r:id="rId25"/>
    <p:sldId id="337" r:id="rId26"/>
    <p:sldId id="326" r:id="rId27"/>
    <p:sldId id="325" r:id="rId28"/>
    <p:sldId id="330" r:id="rId29"/>
    <p:sldId id="331" r:id="rId30"/>
    <p:sldId id="332" r:id="rId31"/>
    <p:sldId id="333" r:id="rId32"/>
    <p:sldId id="335" r:id="rId33"/>
    <p:sldId id="338" r:id="rId34"/>
    <p:sldId id="340" r:id="rId35"/>
    <p:sldId id="342" r:id="rId36"/>
    <p:sldId id="347" r:id="rId37"/>
    <p:sldId id="343" r:id="rId38"/>
    <p:sldId id="271" r:id="rId39"/>
    <p:sldId id="344" r:id="rId40"/>
    <p:sldId id="346" r:id="rId41"/>
    <p:sldId id="334" r:id="rId42"/>
    <p:sldId id="33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80E5"/>
    <a:srgbClr val="827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008" autoAdjust="0"/>
  </p:normalViewPr>
  <p:slideViewPr>
    <p:cSldViewPr snapToGrid="0" snapToObjects="1">
      <p:cViewPr>
        <p:scale>
          <a:sx n="81" d="100"/>
          <a:sy n="81" d="100"/>
        </p:scale>
        <p:origin x="-808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2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6" y="2168338"/>
            <a:ext cx="8307387" cy="1619251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6" y="3810001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 13 June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9" y="533400"/>
            <a:ext cx="752475" cy="35242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1"/>
            <a:ext cx="533400" cy="365125"/>
          </a:xfrm>
        </p:spPr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2" y="1466849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8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6" y="2770187"/>
            <a:ext cx="3429093" cy="357682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 13 June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3" y="1179576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2" y="1680881"/>
            <a:ext cx="4313891" cy="1162051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2" y="2837330"/>
            <a:ext cx="4313891" cy="341583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 13 June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3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2" y="3329269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2" y="4343401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 13 June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5" y="1179576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3" y="1680881"/>
            <a:ext cx="4313891" cy="1162051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3" y="2837330"/>
            <a:ext cx="4313891" cy="341583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 13 June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3" y="1179576"/>
            <a:ext cx="3671047" cy="220531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1"/>
            <a:ext cx="533400" cy="3651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 13 June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9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6" y="1398494"/>
            <a:ext cx="6669087" cy="4849907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 13 June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 13 June 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91" y="538164"/>
            <a:ext cx="752475" cy="352426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8" y="2756647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 13 June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8002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Monday 13 June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3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602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 13 June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 13 June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5"/>
            <a:ext cx="3840480" cy="645458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5"/>
            <a:ext cx="3840480" cy="2925763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5"/>
            <a:ext cx="3840480" cy="645458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5"/>
            <a:ext cx="3840480" cy="2925763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 13 June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 13 June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 13 June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7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2" y="1680881"/>
            <a:ext cx="3697941" cy="1162051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4" y="1600202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2" y="2837330"/>
            <a:ext cx="3697941" cy="341583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 13 June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8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8" y="2770189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8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Monday 13 June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1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6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Relationship Id="rId3" Type="http://schemas.openxmlformats.org/officeDocument/2006/relationships/image" Target="../media/image2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6" y="1900946"/>
            <a:ext cx="8307387" cy="1619251"/>
          </a:xfrm>
        </p:spPr>
        <p:txBody>
          <a:bodyPr/>
          <a:lstStyle/>
          <a:p>
            <a:r>
              <a:rPr lang="en-US" sz="5400" dirty="0" smtClean="0"/>
              <a:t>The formation of the modern idea of neutrino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6" y="3643117"/>
            <a:ext cx="8307387" cy="24733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Francesco Vissani, GSSI and Gran </a:t>
            </a:r>
            <a:r>
              <a:rPr lang="en-US" dirty="0" err="1" smtClean="0"/>
              <a:t>Sasso</a:t>
            </a:r>
            <a:r>
              <a:rPr lang="en-US" dirty="0" smtClean="0"/>
              <a:t> Laboratory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Neutrino appear </a:t>
            </a: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n physics just after the </a:t>
            </a:r>
            <a:r>
              <a:rPr lang="en-US" dirty="0">
                <a:solidFill>
                  <a:srgbClr val="FFFF00"/>
                </a:solidFill>
              </a:rPr>
              <a:t>relativistic </a:t>
            </a:r>
            <a:r>
              <a:rPr lang="en-US" dirty="0" smtClean="0">
                <a:solidFill>
                  <a:srgbClr val="FFFF00"/>
                </a:solidFill>
              </a:rPr>
              <a:t>description of the electron. </a:t>
            </a:r>
            <a:r>
              <a:rPr lang="en-US" dirty="0">
                <a:solidFill>
                  <a:srgbClr val="FFFF00"/>
                </a:solidFill>
              </a:rPr>
              <a:t>W</a:t>
            </a:r>
            <a:r>
              <a:rPr lang="en-US" dirty="0" smtClean="0">
                <a:solidFill>
                  <a:srgbClr val="FFFF00"/>
                </a:solidFill>
              </a:rPr>
              <a:t>e know a </a:t>
            </a:r>
            <a:r>
              <a:rPr lang="en-US" dirty="0">
                <a:solidFill>
                  <a:srgbClr val="FFFF00"/>
                </a:solidFill>
              </a:rPr>
              <a:t>lot but </a:t>
            </a:r>
            <a:r>
              <a:rPr lang="en-US" dirty="0" smtClean="0">
                <a:solidFill>
                  <a:srgbClr val="FFFF00"/>
                </a:solidFill>
              </a:rPr>
              <a:t>on them</a:t>
            </a:r>
            <a:r>
              <a:rPr lang="en-US" i="1" dirty="0" smtClean="0">
                <a:solidFill>
                  <a:srgbClr val="FFFF00"/>
                </a:solidFill>
              </a:rPr>
              <a:t>, but not all.</a:t>
            </a:r>
            <a:r>
              <a:rPr lang="en-US" dirty="0" smtClean="0">
                <a:solidFill>
                  <a:srgbClr val="FFFF00"/>
                </a:solidFill>
              </a:rPr>
              <a:t> Some of the open questions are still the early ones. We recall the original </a:t>
            </a:r>
            <a:r>
              <a:rPr lang="en-US" dirty="0">
                <a:solidFill>
                  <a:srgbClr val="FFFF00"/>
                </a:solidFill>
              </a:rPr>
              <a:t>ideas on </a:t>
            </a:r>
            <a:r>
              <a:rPr lang="en-US" dirty="0" smtClean="0">
                <a:solidFill>
                  <a:srgbClr val="FFFF00"/>
                </a:solidFill>
              </a:rPr>
              <a:t>neutrinos, stressing their surprising character.</a:t>
            </a:r>
            <a:r>
              <a:rPr lang="en-US" baseline="30000" dirty="0" smtClean="0">
                <a:solidFill>
                  <a:srgbClr val="FFFF00"/>
                </a:solidFill>
              </a:rPr>
              <a:t>1)</a:t>
            </a:r>
            <a:r>
              <a:rPr lang="en-US" dirty="0" smtClean="0">
                <a:solidFill>
                  <a:srgbClr val="FFFF00"/>
                </a:solidFill>
              </a:rPr>
              <a:t> This will also offer us a good occasion of testing/reinforcing </a:t>
            </a:r>
            <a:r>
              <a:rPr lang="en-US" dirty="0">
                <a:solidFill>
                  <a:srgbClr val="FFFF00"/>
                </a:solidFill>
              </a:rPr>
              <a:t>the basis </a:t>
            </a:r>
            <a:r>
              <a:rPr lang="en-US" dirty="0" smtClean="0">
                <a:solidFill>
                  <a:srgbClr val="FFFF00"/>
                </a:solidFill>
              </a:rPr>
              <a:t>of </a:t>
            </a:r>
            <a:r>
              <a:rPr lang="en-US">
                <a:solidFill>
                  <a:srgbClr val="FFFF00"/>
                </a:solidFill>
              </a:rPr>
              <a:t>the </a:t>
            </a:r>
            <a:r>
              <a:rPr lang="en-US" smtClean="0">
                <a:solidFill>
                  <a:srgbClr val="FFFF00"/>
                </a:solidFill>
              </a:rPr>
              <a:t>subsequent discussion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algn="l"/>
            <a:r>
              <a:rPr lang="en-US" sz="1300" baseline="30000" dirty="0" smtClean="0">
                <a:solidFill>
                  <a:srgbClr val="FFFF00"/>
                </a:solidFill>
              </a:rPr>
              <a:t>1) </a:t>
            </a:r>
            <a:r>
              <a:rPr lang="en-US" sz="1300" dirty="0" smtClean="0">
                <a:solidFill>
                  <a:srgbClr val="FFFF00"/>
                </a:solidFill>
              </a:rPr>
              <a:t>Refined </a:t>
            </a:r>
            <a:r>
              <a:rPr lang="en-US" sz="1300" dirty="0">
                <a:solidFill>
                  <a:srgbClr val="FFFF00"/>
                </a:solidFill>
              </a:rPr>
              <a:t>ideas are advantageous but only rarely retain the initial creative power; moreover, some sets of concepts (e.g., Dirac equation, standard model) go very far and do not allow to understand which possibilities were left aside.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2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invisible particle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928" y="2756647"/>
            <a:ext cx="8426277" cy="34917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200" i="1" dirty="0" smtClean="0">
                <a:latin typeface="Copperplate Gothic Bold"/>
                <a:cs typeface="Copperplate Gothic Bold"/>
              </a:rPr>
              <a:t>… because </a:t>
            </a:r>
            <a:r>
              <a:rPr lang="en-US" sz="1200" i="1" dirty="0">
                <a:latin typeface="Copperplate Gothic Bold"/>
                <a:cs typeface="Copperplate Gothic Bold"/>
              </a:rPr>
              <a:t>of the "wrong" statistics of the N- and Li-6 nuclei and the continuous beta spectrum, </a:t>
            </a:r>
            <a:r>
              <a:rPr lang="en-US" sz="1200" i="1" dirty="0" smtClean="0">
                <a:latin typeface="Copperplate Gothic Bold"/>
                <a:cs typeface="Copperplate Gothic Bold"/>
              </a:rPr>
              <a:t>I have </a:t>
            </a:r>
            <a:r>
              <a:rPr lang="en-US" sz="1200" i="1" dirty="0">
                <a:latin typeface="Copperplate Gothic Bold"/>
                <a:cs typeface="Copperplate Gothic Bold"/>
              </a:rPr>
              <a:t>hit upon a desperate remedy to save the "exchange </a:t>
            </a:r>
            <a:r>
              <a:rPr lang="en-US" sz="1200" i="1" dirty="0" smtClean="0">
                <a:latin typeface="Copperplate Gothic Bold"/>
                <a:cs typeface="Copperplate Gothic Bold"/>
              </a:rPr>
              <a:t>theorem” of </a:t>
            </a:r>
            <a:r>
              <a:rPr lang="en-US" sz="1200" i="1" dirty="0">
                <a:latin typeface="Copperplate Gothic Bold"/>
                <a:cs typeface="Copperplate Gothic Bold"/>
              </a:rPr>
              <a:t>statistics and the law of conservation of energy. Namely, the possibility that </a:t>
            </a:r>
            <a:r>
              <a:rPr lang="en-US" sz="1200" b="1" i="1" dirty="0">
                <a:latin typeface="Copperplate Gothic Bold"/>
                <a:cs typeface="Copperplate Gothic Bold"/>
              </a:rPr>
              <a:t>in the nuclei there could exist </a:t>
            </a:r>
            <a:r>
              <a:rPr lang="en-US" sz="1200" i="1" dirty="0">
                <a:latin typeface="Copperplate Gothic Bold"/>
                <a:cs typeface="Copperplate Gothic Bold"/>
              </a:rPr>
              <a:t>electrically neutral particles, which I will call neutrons, that have spin </a:t>
            </a:r>
            <a:r>
              <a:rPr lang="en-US" sz="1200" i="1" dirty="0" smtClean="0">
                <a:latin typeface="Copperplate Gothic Bold"/>
                <a:cs typeface="Copperplate Gothic Bold"/>
              </a:rPr>
              <a:t>½ </a:t>
            </a:r>
          </a:p>
          <a:p>
            <a:pPr algn="just"/>
            <a:endParaRPr lang="en-US" sz="400" i="1" dirty="0"/>
          </a:p>
          <a:p>
            <a:pPr marL="0" indent="0">
              <a:buNone/>
            </a:pPr>
            <a:r>
              <a:rPr lang="en-US" sz="1600" i="1" dirty="0" smtClean="0">
                <a:latin typeface="Arial"/>
                <a:cs typeface="Arial"/>
              </a:rPr>
              <a:t>(Forget names, he says “neutron” but he has in mind the particle that is emitted)</a:t>
            </a:r>
          </a:p>
          <a:p>
            <a:pPr>
              <a:buFont typeface="Wingdings" charset="2"/>
              <a:buChar char="q"/>
            </a:pPr>
            <a:r>
              <a:rPr lang="en-US" sz="1600" dirty="0" smtClean="0">
                <a:latin typeface="Arial"/>
                <a:cs typeface="Arial"/>
              </a:rPr>
              <a:t>If N-14 = (</a:t>
            </a:r>
            <a:r>
              <a:rPr lang="en-US" sz="1600" dirty="0">
                <a:latin typeface="Arial"/>
                <a:cs typeface="Arial"/>
              </a:rPr>
              <a:t>14p,7e) </a:t>
            </a:r>
            <a:r>
              <a:rPr lang="en-US" sz="1600" dirty="0" smtClean="0">
                <a:latin typeface="Arial"/>
                <a:cs typeface="Arial"/>
              </a:rPr>
              <a:t>the nuclear spin is </a:t>
            </a:r>
            <a:r>
              <a:rPr lang="en-US" sz="1600" dirty="0">
                <a:latin typeface="Arial"/>
                <a:cs typeface="Arial"/>
              </a:rPr>
              <a:t>semi-</a:t>
            </a:r>
            <a:r>
              <a:rPr lang="en-US" sz="1600" dirty="0" smtClean="0">
                <a:latin typeface="Arial"/>
                <a:cs typeface="Arial"/>
              </a:rPr>
              <a:t>integer --  but it is measured to be integer.</a:t>
            </a:r>
          </a:p>
          <a:p>
            <a:pPr>
              <a:buFont typeface="Wingdings" charset="2"/>
              <a:buChar char="q"/>
            </a:pPr>
            <a:r>
              <a:rPr lang="en-US" sz="1600" dirty="0" smtClean="0">
                <a:latin typeface="Arial"/>
                <a:cs typeface="Arial"/>
              </a:rPr>
              <a:t>If the nucleus contains an odd number of these neutral particles (e.g.</a:t>
            </a:r>
            <a:r>
              <a:rPr lang="en-US" sz="1600" smtClean="0">
                <a:latin typeface="Arial"/>
                <a:cs typeface="Arial"/>
              </a:rPr>
              <a:t>, n=7</a:t>
            </a:r>
            <a:r>
              <a:rPr lang="en-US" sz="1600" dirty="0" smtClean="0">
                <a:latin typeface="Arial"/>
                <a:cs typeface="Arial"/>
              </a:rPr>
              <a:t>) all OK. </a:t>
            </a:r>
            <a:endParaRPr lang="en-US" sz="16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endParaRPr lang="en-US" sz="1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i="1" dirty="0" smtClean="0">
                <a:latin typeface="Arial"/>
                <a:cs typeface="Arial"/>
              </a:rPr>
              <a:t>Pauli’s improvement of the </a:t>
            </a:r>
            <a:r>
              <a:rPr lang="en-US" sz="1400" i="1" dirty="0" err="1" smtClean="0">
                <a:latin typeface="Arial"/>
                <a:cs typeface="Arial"/>
              </a:rPr>
              <a:t>proton+electron</a:t>
            </a:r>
            <a:r>
              <a:rPr lang="en-US" sz="1400" i="1" dirty="0" smtClean="0">
                <a:latin typeface="Arial"/>
                <a:cs typeface="Arial"/>
              </a:rPr>
              <a:t> theory was not fully abandoned for 30 years at least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endParaRPr lang="en-US" sz="1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91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Fermi </a:t>
            </a:r>
            <a:r>
              <a:rPr lang="en-US" sz="3200" dirty="0" smtClean="0"/>
              <a:t>theory (quantum mechanics + relativity)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1400" i="1" dirty="0" smtClean="0"/>
              <a:t>We are in 1933: positron is found, Dirac theory </a:t>
            </a:r>
            <a:r>
              <a:rPr lang="en-US" sz="1400" i="1" dirty="0"/>
              <a:t>i</a:t>
            </a:r>
            <a:r>
              <a:rPr lang="en-US" sz="1400" i="1" dirty="0" smtClean="0"/>
              <a:t>s accepted and neutron is known</a:t>
            </a:r>
          </a:p>
          <a:p>
            <a:pPr algn="just"/>
            <a:endParaRPr lang="en-US" sz="100" i="1" dirty="0"/>
          </a:p>
          <a:p>
            <a:pPr>
              <a:buFont typeface="Wingdings" charset="2"/>
              <a:buChar char="q"/>
            </a:pPr>
            <a:r>
              <a:rPr lang="en-US" sz="1400" dirty="0" smtClean="0">
                <a:latin typeface="Arial"/>
                <a:cs typeface="Arial"/>
              </a:rPr>
              <a:t>Fermi postulates an Hamiltonian </a:t>
            </a:r>
            <a:r>
              <a:rPr lang="en-US" sz="1400" b="1" dirty="0" smtClean="0">
                <a:latin typeface="Arial"/>
                <a:cs typeface="Arial"/>
              </a:rPr>
              <a:t>H </a:t>
            </a:r>
            <a:r>
              <a:rPr lang="en-US" sz="1400" dirty="0" smtClean="0">
                <a:latin typeface="Arial"/>
                <a:cs typeface="Arial"/>
              </a:rPr>
              <a:t>that describes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Symbol" charset="2"/>
                <a:cs typeface="Symbol" charset="2"/>
              </a:rPr>
              <a:t>b </a:t>
            </a:r>
            <a:r>
              <a:rPr lang="en-US" sz="1400" dirty="0" smtClean="0">
                <a:latin typeface="Arial"/>
                <a:cs typeface="Arial"/>
              </a:rPr>
              <a:t>decay as transformation of particles: E.g., neutron decay requires the matrix element &lt; p e</a:t>
            </a:r>
            <a:r>
              <a:rPr lang="en-US" sz="1400" baseline="30000" dirty="0" smtClean="0">
                <a:latin typeface="Arial"/>
                <a:cs typeface="Arial"/>
              </a:rPr>
              <a:t>-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Symbol" charset="2"/>
                <a:cs typeface="Symbol" charset="2"/>
              </a:rPr>
              <a:t>n </a:t>
            </a:r>
            <a:r>
              <a:rPr lang="en-US" sz="1400" dirty="0" smtClean="0">
                <a:latin typeface="Arial"/>
                <a:cs typeface="Arial"/>
              </a:rPr>
              <a:t>| </a:t>
            </a:r>
            <a:r>
              <a:rPr lang="en-US" sz="1400" b="1" dirty="0" smtClean="0">
                <a:latin typeface="Arial"/>
                <a:cs typeface="Arial"/>
              </a:rPr>
              <a:t>H</a:t>
            </a:r>
            <a:r>
              <a:rPr lang="en-US" sz="1400" dirty="0" smtClean="0">
                <a:latin typeface="Arial"/>
                <a:cs typeface="Arial"/>
              </a:rPr>
              <a:t> | n &gt; </a:t>
            </a:r>
            <a:r>
              <a:rPr lang="en-US" sz="1400" dirty="0">
                <a:latin typeface="Arial"/>
                <a:cs typeface="Arial"/>
              </a:rPr>
              <a:t>≠ 0</a:t>
            </a:r>
            <a:endParaRPr lang="en-US" sz="1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400" b="1" dirty="0" smtClean="0">
                <a:latin typeface="Arial"/>
                <a:cs typeface="Arial"/>
              </a:rPr>
              <a:t>H</a:t>
            </a:r>
            <a:r>
              <a:rPr lang="en-US" sz="1400" dirty="0" smtClean="0">
                <a:latin typeface="Arial"/>
                <a:cs typeface="Arial"/>
              </a:rPr>
              <a:t> written with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relativistic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quantum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fields</a:t>
            </a:r>
            <a:r>
              <a:rPr lang="en-US" sz="1400" dirty="0" smtClean="0">
                <a:latin typeface="Arial"/>
                <a:cs typeface="Arial"/>
              </a:rPr>
              <a:t>, that resemble ladder operators. E.g. disappearance of electron or appearance of positron is described formally by  &lt; 0| </a:t>
            </a:r>
            <a:r>
              <a:rPr lang="en-US" sz="1400" b="1" dirty="0">
                <a:latin typeface="Symbol" charset="2"/>
                <a:cs typeface="Symbol" charset="2"/>
              </a:rPr>
              <a:t>Y</a:t>
            </a:r>
            <a:r>
              <a:rPr lang="en-US" sz="1400" b="1" baseline="-25000" dirty="0">
                <a:latin typeface="Arial"/>
                <a:cs typeface="Arial"/>
              </a:rPr>
              <a:t>e</a:t>
            </a:r>
            <a:r>
              <a:rPr lang="en-US" sz="1400" dirty="0">
                <a:latin typeface="Arial"/>
                <a:cs typeface="Arial"/>
              </a:rPr>
              <a:t> | </a:t>
            </a:r>
            <a:r>
              <a:rPr lang="en-US" sz="1400" dirty="0" smtClean="0">
                <a:latin typeface="Arial"/>
                <a:cs typeface="Arial"/>
              </a:rPr>
              <a:t>e</a:t>
            </a:r>
            <a:r>
              <a:rPr lang="en-US" sz="1400" baseline="30000" dirty="0" smtClean="0">
                <a:latin typeface="Arial"/>
                <a:cs typeface="Arial"/>
              </a:rPr>
              <a:t>-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&gt; </a:t>
            </a:r>
            <a:r>
              <a:rPr lang="en-US" sz="1400" dirty="0" smtClean="0">
                <a:latin typeface="Arial"/>
                <a:cs typeface="Arial"/>
              </a:rPr>
              <a:t> ≠ 0  or  &lt; e</a:t>
            </a:r>
            <a:r>
              <a:rPr lang="en-US" sz="1400" baseline="30000" dirty="0" smtClean="0">
                <a:latin typeface="Arial"/>
                <a:cs typeface="Arial"/>
              </a:rPr>
              <a:t>+</a:t>
            </a:r>
            <a:r>
              <a:rPr lang="en-US" sz="1400" dirty="0" smtClean="0">
                <a:latin typeface="Arial"/>
                <a:cs typeface="Arial"/>
              </a:rPr>
              <a:t> | </a:t>
            </a:r>
            <a:r>
              <a:rPr lang="en-US" sz="1400" b="1" dirty="0" smtClean="0">
                <a:latin typeface="Symbol" charset="2"/>
                <a:cs typeface="Symbol" charset="2"/>
              </a:rPr>
              <a:t>Y</a:t>
            </a:r>
            <a:r>
              <a:rPr lang="en-US" sz="1400" b="1" baseline="-25000" dirty="0" smtClean="0">
                <a:latin typeface="Arial"/>
                <a:cs typeface="Arial"/>
              </a:rPr>
              <a:t>e</a:t>
            </a:r>
            <a:r>
              <a:rPr lang="en-US" sz="1400" dirty="0" smtClean="0">
                <a:latin typeface="Arial"/>
                <a:cs typeface="Arial"/>
              </a:rPr>
              <a:t> | 0 &gt;  ≠ 0    </a:t>
            </a:r>
          </a:p>
          <a:p>
            <a:pPr>
              <a:buFont typeface="Wingdings" charset="2"/>
              <a:buChar char="q"/>
            </a:pPr>
            <a:r>
              <a:rPr lang="en-US" sz="1600" dirty="0" smtClean="0">
                <a:latin typeface="Arial"/>
                <a:cs typeface="Arial"/>
              </a:rPr>
              <a:t>It follows also that &lt; </a:t>
            </a:r>
            <a:r>
              <a:rPr lang="en-US" sz="1600" dirty="0">
                <a:latin typeface="Arial"/>
                <a:cs typeface="Arial"/>
              </a:rPr>
              <a:t>n e</a:t>
            </a:r>
            <a:r>
              <a:rPr lang="en-US" sz="1600" baseline="30000" dirty="0" smtClean="0">
                <a:latin typeface="Arial"/>
                <a:cs typeface="Arial"/>
              </a:rPr>
              <a:t>+ </a:t>
            </a:r>
            <a:r>
              <a:rPr lang="en-US" sz="1600" dirty="0" smtClean="0">
                <a:latin typeface="Arial"/>
                <a:cs typeface="Arial"/>
              </a:rPr>
              <a:t>| </a:t>
            </a:r>
            <a:r>
              <a:rPr lang="en-US" sz="1600" b="1" dirty="0">
                <a:latin typeface="Arial"/>
                <a:cs typeface="Arial"/>
              </a:rPr>
              <a:t>H</a:t>
            </a:r>
            <a:r>
              <a:rPr lang="en-US" sz="1600" dirty="0">
                <a:latin typeface="Arial"/>
                <a:cs typeface="Arial"/>
              </a:rPr>
              <a:t> | p </a:t>
            </a:r>
            <a:r>
              <a:rPr lang="en-US" sz="1600" dirty="0">
                <a:latin typeface="Symbol" charset="2"/>
                <a:cs typeface="Symbol" charset="2"/>
              </a:rPr>
              <a:t>n </a:t>
            </a:r>
            <a:r>
              <a:rPr lang="en-US" sz="1600" dirty="0" smtClean="0">
                <a:latin typeface="Arial"/>
                <a:cs typeface="Arial"/>
              </a:rPr>
              <a:t>&gt; </a:t>
            </a:r>
            <a:r>
              <a:rPr lang="en-US" sz="1600" dirty="0">
                <a:latin typeface="Arial"/>
                <a:cs typeface="Arial"/>
              </a:rPr>
              <a:t>≠ </a:t>
            </a:r>
            <a:r>
              <a:rPr lang="en-US" sz="1600" dirty="0" smtClean="0">
                <a:latin typeface="Arial"/>
                <a:cs typeface="Arial"/>
              </a:rPr>
              <a:t>0, thus, neutrinos are not invisible</a:t>
            </a:r>
          </a:p>
          <a:p>
            <a:pPr>
              <a:buFont typeface="Wingdings" charset="2"/>
              <a:buChar char="q"/>
            </a:pPr>
            <a:r>
              <a:rPr lang="en-US" sz="1600" dirty="0" smtClean="0">
                <a:latin typeface="Arial"/>
                <a:cs typeface="Arial"/>
              </a:rPr>
              <a:t>In any case, the matrix elements are small:  </a:t>
            </a:r>
            <a:r>
              <a:rPr lang="en-US" sz="19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>
                <a:latin typeface="Arial"/>
                <a:cs typeface="Arial"/>
              </a:rPr>
              <a:t> interactions are </a:t>
            </a:r>
            <a:r>
              <a:rPr lang="en-US" sz="1600" i="1" dirty="0" smtClean="0">
                <a:latin typeface="Arial"/>
                <a:cs typeface="Arial"/>
              </a:rPr>
              <a:t>weak</a:t>
            </a:r>
          </a:p>
          <a:p>
            <a:pPr>
              <a:buFont typeface="Wingdings" charset="2"/>
              <a:buChar char="q"/>
            </a:pPr>
            <a:endParaRPr lang="en-US" sz="3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i="1" dirty="0" smtClean="0">
                <a:latin typeface="Arial"/>
                <a:cs typeface="Arial"/>
              </a:rPr>
              <a:t>Paper rejected by Nature and published in an obscure Italian journal</a:t>
            </a:r>
          </a:p>
          <a:p>
            <a:pPr>
              <a:buFont typeface="Wingdings" charset="2"/>
              <a:buChar char="q"/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12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s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24" y="1270071"/>
            <a:ext cx="6852780" cy="5001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6168" y="5818226"/>
            <a:ext cx="918841" cy="35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AD00"/>
                </a:solidFill>
                <a:latin typeface="Comic Sans MS"/>
                <a:cs typeface="Comic Sans MS"/>
              </a:rPr>
              <a:t>Proton</a:t>
            </a:r>
            <a:endParaRPr lang="en-US" dirty="0">
              <a:solidFill>
                <a:srgbClr val="00AD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7192" y="2948540"/>
            <a:ext cx="2018397" cy="35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AD00"/>
                </a:solidFill>
                <a:latin typeface="Comic Sans MS"/>
                <a:cs typeface="Comic Sans MS"/>
              </a:rPr>
              <a:t>Proton</a:t>
            </a:r>
            <a:endParaRPr lang="en-US" dirty="0">
              <a:solidFill>
                <a:srgbClr val="00AD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2115" y="5540357"/>
            <a:ext cx="1181721" cy="615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Anti-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Electron</a:t>
            </a:r>
            <a:endParaRPr lang="en-US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1607" y="2748434"/>
            <a:ext cx="1181721" cy="35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Electron</a:t>
            </a:r>
            <a:endParaRPr lang="en-US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1661" y="2935612"/>
            <a:ext cx="1163462" cy="35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omic Sans MS"/>
                <a:cs typeface="Comic Sans MS"/>
              </a:rPr>
              <a:t>Neutron</a:t>
            </a:r>
            <a:endParaRPr lang="en-US" b="1" i="1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8907" y="5892881"/>
            <a:ext cx="1163462" cy="35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omic Sans MS"/>
                <a:cs typeface="Comic Sans MS"/>
              </a:rPr>
              <a:t>Neutron</a:t>
            </a:r>
            <a:endParaRPr lang="en-US" b="1" i="1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7818" y="5544905"/>
            <a:ext cx="1228158" cy="35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omic Sans MS"/>
                <a:cs typeface="Comic Sans MS"/>
              </a:rPr>
              <a:t>Neutrino</a:t>
            </a:r>
            <a:endParaRPr lang="en-US" b="1" i="1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9046" y="2522193"/>
            <a:ext cx="1228158" cy="35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omic Sans MS"/>
                <a:cs typeface="Comic Sans MS"/>
              </a:rPr>
              <a:t>Neutrino</a:t>
            </a:r>
            <a:endParaRPr lang="en-US" sz="2400" b="1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4118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Bethe </a:t>
            </a:r>
            <a:r>
              <a:rPr lang="en-US" dirty="0" err="1" smtClean="0"/>
              <a:t>Peierls</a:t>
            </a:r>
            <a:r>
              <a:rPr lang="en-US" dirty="0" smtClean="0"/>
              <a:t> 1934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ratio: (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decay width ) / (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cross section ) is independent on the dynamics of weak interactions. </a:t>
            </a:r>
            <a:r>
              <a:rPr lang="en-US" dirty="0"/>
              <a:t>I</a:t>
            </a:r>
            <a:r>
              <a:rPr lang="en-US" dirty="0" smtClean="0"/>
              <a:t>t has dimension </a:t>
            </a:r>
            <a:r>
              <a:rPr lang="en-US" dirty="0" smtClean="0">
                <a:latin typeface="Arial Black"/>
                <a:cs typeface="Arial Black"/>
              </a:rPr>
              <a:t>mass</a:t>
            </a:r>
            <a:r>
              <a:rPr lang="en-US" baseline="30000" dirty="0" smtClean="0">
                <a:latin typeface="Arial Black"/>
                <a:cs typeface="Arial Black"/>
              </a:rPr>
              <a:t>3</a:t>
            </a:r>
            <a:r>
              <a:rPr lang="en-US" dirty="0" smtClean="0"/>
              <a:t> .  </a:t>
            </a:r>
          </a:p>
          <a:p>
            <a:r>
              <a:rPr lang="en-US" dirty="0" smtClean="0"/>
              <a:t>Assume </a:t>
            </a:r>
            <a:r>
              <a:rPr lang="en-US" dirty="0" smtClean="0">
                <a:latin typeface="Arial Black"/>
                <a:cs typeface="Arial Black"/>
              </a:rPr>
              <a:t>mass</a:t>
            </a:r>
            <a:r>
              <a:rPr lang="en-US" dirty="0" smtClean="0"/>
              <a:t>=1 MeV. </a:t>
            </a:r>
            <a:r>
              <a:rPr lang="en-US" dirty="0"/>
              <a:t>U</a:t>
            </a:r>
            <a:r>
              <a:rPr lang="en-US" dirty="0" smtClean="0"/>
              <a:t>sing the typical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/>
              <a:t> </a:t>
            </a:r>
            <a:r>
              <a:rPr lang="en-US" dirty="0" smtClean="0"/>
              <a:t>decay time of about 1 second estimate the cross section </a:t>
            </a:r>
            <a:r>
              <a:rPr lang="en-US" dirty="0" smtClean="0">
                <a:latin typeface="Symbol" charset="2"/>
                <a:cs typeface="Symbol" charset="2"/>
              </a:rPr>
              <a:t>s = p</a:t>
            </a:r>
            <a:r>
              <a:rPr lang="en-US" dirty="0" smtClean="0"/>
              <a:t> x R</a:t>
            </a:r>
            <a:r>
              <a:rPr lang="en-US" baseline="30000" dirty="0" smtClean="0"/>
              <a:t>2</a:t>
            </a:r>
            <a:r>
              <a:rPr lang="en-US" dirty="0" smtClean="0"/>
              <a:t> with R = 3 </a:t>
            </a:r>
            <a:r>
              <a:rPr lang="en-US" dirty="0" err="1"/>
              <a:t>y</a:t>
            </a:r>
            <a:r>
              <a:rPr lang="en-US" dirty="0" err="1" smtClean="0"/>
              <a:t>m</a:t>
            </a:r>
            <a:r>
              <a:rPr lang="en-US" dirty="0" smtClean="0"/>
              <a:t> &lt; 10</a:t>
            </a:r>
            <a:r>
              <a:rPr lang="en-US" baseline="30000" dirty="0" smtClean="0"/>
              <a:t>-21</a:t>
            </a:r>
            <a:r>
              <a:rPr lang="en-US" dirty="0" smtClean="0"/>
              <a:t> cm</a:t>
            </a:r>
          </a:p>
          <a:p>
            <a:r>
              <a:rPr lang="en-US" i="1" dirty="0" smtClean="0"/>
              <a:t>“This </a:t>
            </a:r>
            <a:r>
              <a:rPr lang="en-US" i="1" dirty="0"/>
              <a:t>meant that one obviously would never be able to see a </a:t>
            </a:r>
            <a:r>
              <a:rPr lang="en-US" i="1" dirty="0" smtClean="0"/>
              <a:t>neutrino” </a:t>
            </a:r>
            <a:endParaRPr lang="en-US" i="1" dirty="0"/>
          </a:p>
          <a:p>
            <a:endParaRPr lang="en-US" sz="300" i="1" dirty="0"/>
          </a:p>
          <a:p>
            <a:endParaRPr lang="en-US" sz="800" i="1" dirty="0" smtClean="0"/>
          </a:p>
          <a:p>
            <a:pPr marL="0" indent="0">
              <a:buNone/>
            </a:pPr>
            <a:r>
              <a:rPr lang="en-US" sz="1600" i="1" dirty="0" smtClean="0"/>
              <a:t>Paper published on Nature with the title </a:t>
            </a:r>
            <a:r>
              <a:rPr lang="en-US" sz="1600" b="1" i="1" dirty="0" smtClean="0">
                <a:solidFill>
                  <a:srgbClr val="B26DF3"/>
                </a:solidFill>
              </a:rPr>
              <a:t>The `neutrino’</a:t>
            </a:r>
          </a:p>
        </p:txBody>
      </p:sp>
    </p:spTree>
    <p:extLst>
      <p:ext uri="{BB962C8B-B14F-4D97-AF65-F5344CB8AC3E}">
        <p14:creationId xmlns:p14="http://schemas.microsoft.com/office/powerpoint/2010/main" val="38979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  <a:r>
              <a:rPr lang="en-US" dirty="0" smtClean="0"/>
              <a:t>Neutrino’ - free proton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Exercise: </a:t>
            </a:r>
          </a:p>
          <a:p>
            <a:pPr marL="0" indent="0">
              <a:buNone/>
            </a:pPr>
            <a:r>
              <a:rPr lang="en-US" dirty="0" smtClean="0"/>
              <a:t>Cross section is proportional to G</a:t>
            </a:r>
            <a:r>
              <a:rPr lang="en-US" baseline="-25000" dirty="0" smtClean="0"/>
              <a:t>F</a:t>
            </a:r>
            <a:r>
              <a:rPr lang="en-US" baseline="30000" dirty="0" smtClean="0"/>
              <a:t>2</a:t>
            </a:r>
            <a:r>
              <a:rPr lang="en-US" dirty="0" smtClean="0"/>
              <a:t> × d</a:t>
            </a:r>
            <a:r>
              <a:rPr lang="en-US" baseline="30000" dirty="0" smtClean="0"/>
              <a:t>3</a:t>
            </a:r>
            <a:r>
              <a:rPr lang="en-US" b="1" dirty="0" smtClean="0"/>
              <a:t>p</a:t>
            </a:r>
            <a:r>
              <a:rPr lang="en-US" baseline="-25000" dirty="0" smtClean="0"/>
              <a:t>n </a:t>
            </a:r>
            <a:r>
              <a:rPr lang="en-US" dirty="0" smtClean="0"/>
              <a:t>× d</a:t>
            </a:r>
            <a:r>
              <a:rPr lang="en-US" baseline="30000" dirty="0" smtClean="0"/>
              <a:t>3</a:t>
            </a:r>
            <a:r>
              <a:rPr lang="en-US" b="1" dirty="0" smtClean="0"/>
              <a:t>p</a:t>
            </a:r>
            <a:r>
              <a:rPr lang="en-US" baseline="-25000" dirty="0" smtClean="0"/>
              <a:t>e+</a:t>
            </a:r>
            <a:r>
              <a:rPr lang="en-US" dirty="0" smtClean="0"/>
              <a:t> ×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baseline="30000" dirty="0" smtClean="0"/>
              <a:t>4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+</a:t>
            </a:r>
            <a:r>
              <a:rPr lang="en-US" dirty="0" err="1" smtClean="0"/>
              <a:t>p</a:t>
            </a:r>
            <a:r>
              <a:rPr lang="en-US" baseline="-25000" dirty="0" err="1" smtClean="0"/>
              <a:t>p</a:t>
            </a:r>
            <a:r>
              <a:rPr lang="en-US" dirty="0" err="1" smtClean="0"/>
              <a:t>-p</a:t>
            </a:r>
            <a:r>
              <a:rPr lang="en-US" baseline="-25000" dirty="0" err="1" smtClean="0"/>
              <a:t>n</a:t>
            </a:r>
            <a:r>
              <a:rPr lang="en-US" dirty="0" err="1" smtClean="0"/>
              <a:t>-p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+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where G</a:t>
            </a:r>
            <a:r>
              <a:rPr lang="en-US" baseline="-25000" dirty="0" smtClean="0"/>
              <a:t>F</a:t>
            </a:r>
            <a:r>
              <a:rPr lang="en-US" baseline="30000" dirty="0" smtClean="0"/>
              <a:t>2</a:t>
            </a:r>
            <a:r>
              <a:rPr lang="en-US" dirty="0" smtClean="0"/>
              <a:t>  ≈  5 10</a:t>
            </a:r>
            <a:r>
              <a:rPr lang="en-US" baseline="30000" dirty="0" smtClean="0"/>
              <a:t>-44 </a:t>
            </a:r>
            <a:r>
              <a:rPr lang="en-US" dirty="0"/>
              <a:t> </a:t>
            </a:r>
            <a:r>
              <a:rPr lang="en-US" dirty="0" smtClean="0"/>
              <a:t>(cm/MeV)</a:t>
            </a:r>
            <a:r>
              <a:rPr lang="en-US" baseline="30000" dirty="0" smtClean="0"/>
              <a:t>2   </a:t>
            </a:r>
            <a:r>
              <a:rPr lang="en-US" sz="1200" i="1" dirty="0" smtClean="0"/>
              <a:t>(I use modern notation here)</a:t>
            </a:r>
            <a:endParaRPr lang="en-US" sz="1200" i="1" baseline="30000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Show that it is proportional to G</a:t>
            </a:r>
            <a:r>
              <a:rPr lang="en-US" baseline="-25000" dirty="0" smtClean="0"/>
              <a:t>F</a:t>
            </a:r>
            <a:r>
              <a:rPr lang="en-US" baseline="30000" dirty="0" smtClean="0"/>
              <a:t>2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baseline="-25000" dirty="0"/>
              <a:t>+</a:t>
            </a:r>
            <a:r>
              <a:rPr lang="en-US" dirty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baseline="-25000" dirty="0"/>
              <a:t>+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+</a:t>
            </a:r>
            <a:r>
              <a:rPr lang="en-US" dirty="0" smtClean="0"/>
              <a:t>=E</a:t>
            </a:r>
            <a:r>
              <a:rPr lang="en-US" baseline="-25000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-(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err="1" smtClean="0"/>
              <a:t>-m</a:t>
            </a:r>
            <a:r>
              <a:rPr lang="en-US" baseline="-25000" dirty="0" err="1" smtClean="0"/>
              <a:t>p</a:t>
            </a:r>
            <a:r>
              <a:rPr lang="en-US" dirty="0" smtClean="0"/>
              <a:t>) when the neutron recoil can be neglected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Compare with Bethe </a:t>
            </a:r>
            <a:r>
              <a:rPr lang="en-US" dirty="0" err="1" smtClean="0"/>
              <a:t>Peierls</a:t>
            </a:r>
            <a:r>
              <a:rPr lang="en-US" dirty="0" smtClean="0"/>
              <a:t> estimation 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Comment and 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4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s03p03b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4051939"/>
            <a:ext cx="2369012" cy="2276472"/>
          </a:xfrm>
          <a:prstGeom prst="rect">
            <a:avLst/>
          </a:prstGeom>
        </p:spPr>
      </p:pic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33" y="2678165"/>
            <a:ext cx="3018888" cy="1330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2289" y="4147569"/>
            <a:ext cx="3018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experiment was successfully conducted by </a:t>
            </a:r>
            <a:r>
              <a:rPr lang="en-US" dirty="0" err="1" smtClean="0"/>
              <a:t>Reines</a:t>
            </a:r>
            <a:r>
              <a:rPr lang="en-US" dirty="0" smtClean="0"/>
              <a:t> &amp; Cowan in 1956.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39 years later, this result was recognized by the Nobel prize in Physics awarded to </a:t>
            </a:r>
            <a:r>
              <a:rPr lang="en-US" dirty="0" err="1" smtClean="0"/>
              <a:t>Reines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existence of the </a:t>
            </a:r>
            <a:r>
              <a:rPr lang="en-US" dirty="0"/>
              <a:t>`</a:t>
            </a:r>
            <a:r>
              <a:rPr lang="en-US" dirty="0" smtClean="0"/>
              <a:t>neutrino’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2163" y="28694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neutrinos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16862" y="2837330"/>
            <a:ext cx="4631347" cy="3415835"/>
          </a:xfrm>
        </p:spPr>
        <p:txBody>
          <a:bodyPr>
            <a:normAutofit/>
          </a:bodyPr>
          <a:lstStyle/>
          <a:p>
            <a:r>
              <a:rPr lang="en-US" dirty="0" err="1"/>
              <a:t>Pontecorvo</a:t>
            </a:r>
            <a:r>
              <a:rPr lang="en-US" dirty="0"/>
              <a:t> </a:t>
            </a:r>
            <a:r>
              <a:rPr lang="en-US" dirty="0" smtClean="0"/>
              <a:t>studied </a:t>
            </a:r>
            <a:r>
              <a:rPr lang="en-US" dirty="0"/>
              <a:t>e-capture and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-capture and suggested that the coupling is </a:t>
            </a:r>
            <a:r>
              <a:rPr lang="en-US" dirty="0" smtClean="0"/>
              <a:t>same (1947)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Puppi</a:t>
            </a:r>
            <a:r>
              <a:rPr lang="en-US" dirty="0" smtClean="0"/>
              <a:t> suggested that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muon</a:t>
            </a:r>
            <a:r>
              <a:rPr lang="en-US" dirty="0"/>
              <a:t> </a:t>
            </a:r>
            <a:r>
              <a:rPr lang="en-US" dirty="0" smtClean="0"/>
              <a:t>is associated to a </a:t>
            </a:r>
            <a:r>
              <a:rPr lang="en-US" dirty="0" smtClean="0">
                <a:solidFill>
                  <a:srgbClr val="FFFF00"/>
                </a:solidFill>
              </a:rPr>
              <a:t>new type </a:t>
            </a:r>
            <a:r>
              <a:rPr lang="en-US" dirty="0" smtClean="0"/>
              <a:t>of neutrino, as depicted in the triangle (1948)</a:t>
            </a:r>
          </a:p>
          <a:p>
            <a:endParaRPr lang="en-US" dirty="0" smtClean="0"/>
          </a:p>
          <a:p>
            <a:r>
              <a:rPr lang="en-US" dirty="0" smtClean="0"/>
              <a:t>This suggests that weak interactions treat in the same way the various pairs of particles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For the pair (</a:t>
            </a:r>
            <a:r>
              <a:rPr lang="en-US" dirty="0" err="1" smtClean="0"/>
              <a:t>n,p</a:t>
            </a:r>
            <a:r>
              <a:rPr lang="en-US" dirty="0" smtClean="0"/>
              <a:t>), this is almost true</a:t>
            </a:r>
            <a:endParaRPr lang="en-US" dirty="0"/>
          </a:p>
        </p:txBody>
      </p:sp>
      <p:sp useBgFill="1">
        <p:nvSpPr>
          <p:cNvPr id="8" name="Isosceles Triangle 7"/>
          <p:cNvSpPr/>
          <p:nvPr/>
        </p:nvSpPr>
        <p:spPr>
          <a:xfrm>
            <a:off x="5800735" y="2842932"/>
            <a:ext cx="2633849" cy="2378478"/>
          </a:xfrm>
          <a:prstGeom prst="triangl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75065" y="2367666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n,p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8333" y="5268450"/>
            <a:ext cx="69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/>
              <a:t>e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55097" y="5217012"/>
            <a:ext cx="80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m,n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5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Other types of neutrinos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16862" y="2837330"/>
            <a:ext cx="4631347" cy="341583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248AEA"/>
                </a:solidFill>
              </a:rPr>
              <a:t>Pontecorvo</a:t>
            </a:r>
            <a:r>
              <a:rPr lang="en-US" dirty="0">
                <a:solidFill>
                  <a:srgbClr val="248AEA"/>
                </a:solidFill>
              </a:rPr>
              <a:t> considered e-capture and </a:t>
            </a:r>
            <a:r>
              <a:rPr lang="en-US" dirty="0">
                <a:solidFill>
                  <a:srgbClr val="248AEA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248AEA"/>
                </a:solidFill>
              </a:rPr>
              <a:t>-capture and suggested that the coupling is </a:t>
            </a:r>
            <a:r>
              <a:rPr lang="en-US" dirty="0" smtClean="0">
                <a:solidFill>
                  <a:srgbClr val="248AEA"/>
                </a:solidFill>
              </a:rPr>
              <a:t>same (1947)</a:t>
            </a:r>
            <a:endParaRPr lang="en-US" dirty="0">
              <a:solidFill>
                <a:srgbClr val="248AEA"/>
              </a:solidFill>
            </a:endParaRPr>
          </a:p>
          <a:p>
            <a:endParaRPr lang="en-US" dirty="0" smtClean="0">
              <a:solidFill>
                <a:srgbClr val="248AEA"/>
              </a:solidFill>
            </a:endParaRPr>
          </a:p>
          <a:p>
            <a:r>
              <a:rPr lang="en-US" dirty="0" err="1" smtClean="0">
                <a:solidFill>
                  <a:srgbClr val="248AEA"/>
                </a:solidFill>
              </a:rPr>
              <a:t>Puppi</a:t>
            </a:r>
            <a:r>
              <a:rPr lang="en-US" dirty="0" smtClean="0">
                <a:solidFill>
                  <a:srgbClr val="248AEA"/>
                </a:solidFill>
              </a:rPr>
              <a:t> suggested that </a:t>
            </a:r>
            <a:r>
              <a:rPr lang="en-US" dirty="0">
                <a:solidFill>
                  <a:srgbClr val="248AEA"/>
                </a:solidFill>
              </a:rPr>
              <a:t>t</a:t>
            </a:r>
            <a:r>
              <a:rPr lang="en-US" dirty="0" smtClean="0">
                <a:solidFill>
                  <a:srgbClr val="248AEA"/>
                </a:solidFill>
              </a:rPr>
              <a:t>he </a:t>
            </a:r>
            <a:r>
              <a:rPr lang="en-US" dirty="0" err="1" smtClean="0">
                <a:solidFill>
                  <a:srgbClr val="248AEA"/>
                </a:solidFill>
              </a:rPr>
              <a:t>muon</a:t>
            </a:r>
            <a:r>
              <a:rPr lang="en-US" dirty="0">
                <a:solidFill>
                  <a:srgbClr val="248AEA"/>
                </a:solidFill>
              </a:rPr>
              <a:t> </a:t>
            </a:r>
            <a:r>
              <a:rPr lang="en-US" dirty="0" smtClean="0">
                <a:solidFill>
                  <a:srgbClr val="248AEA"/>
                </a:solidFill>
              </a:rPr>
              <a:t>is associated to a new type of neutrino, as depicted in the triangle (1948)</a:t>
            </a:r>
          </a:p>
          <a:p>
            <a:endParaRPr lang="en-US" dirty="0" smtClean="0">
              <a:solidFill>
                <a:srgbClr val="827AE5"/>
              </a:solidFill>
            </a:endParaRPr>
          </a:p>
          <a:p>
            <a:r>
              <a:rPr lang="en-US" dirty="0" smtClean="0"/>
              <a:t>This suggests that weak interactions treat in the same way the various pairs of particles</a:t>
            </a:r>
          </a:p>
          <a:p>
            <a:endParaRPr lang="en-US" dirty="0" smtClean="0"/>
          </a:p>
          <a:p>
            <a:r>
              <a:rPr lang="en-US" dirty="0" smtClean="0"/>
              <a:t>For the pair (</a:t>
            </a:r>
            <a:r>
              <a:rPr lang="en-US" dirty="0" err="1" smtClean="0"/>
              <a:t>n,p</a:t>
            </a:r>
            <a:r>
              <a:rPr lang="en-US" dirty="0" smtClean="0"/>
              <a:t>), this is </a:t>
            </a:r>
            <a:r>
              <a:rPr lang="en-US" dirty="0" smtClean="0">
                <a:solidFill>
                  <a:srgbClr val="FFFF00"/>
                </a:solidFill>
              </a:rPr>
              <a:t>almost</a:t>
            </a:r>
            <a:r>
              <a:rPr lang="en-US" dirty="0" smtClean="0"/>
              <a:t> true</a:t>
            </a:r>
            <a:endParaRPr lang="en-US" dirty="0"/>
          </a:p>
        </p:txBody>
      </p:sp>
      <p:sp useBgFill="1">
        <p:nvSpPr>
          <p:cNvPr id="8" name="Isosceles Triangle 7"/>
          <p:cNvSpPr/>
          <p:nvPr/>
        </p:nvSpPr>
        <p:spPr>
          <a:xfrm>
            <a:off x="5800735" y="2842932"/>
            <a:ext cx="2633849" cy="2378478"/>
          </a:xfrm>
          <a:prstGeom prst="triangl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75065" y="2367666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n,p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8333" y="5268450"/>
            <a:ext cx="69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/>
              <a:t>e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55097" y="5217012"/>
            <a:ext cx="80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m,n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3676410" y="5803125"/>
            <a:ext cx="2524105" cy="31048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88651" y="5433942"/>
            <a:ext cx="1929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4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arks_lept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05" y="1442553"/>
            <a:ext cx="5785062" cy="1935073"/>
          </a:xfrm>
          <a:prstGeom prst="rect">
            <a:avLst/>
          </a:prstGeom>
        </p:spPr>
      </p:pic>
      <p:pic>
        <p:nvPicPr>
          <p:cNvPr id="4" name="Picture 3" descr="standard-ch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83" y="3829067"/>
            <a:ext cx="1787266" cy="2216210"/>
          </a:xfrm>
          <a:prstGeom prst="rect">
            <a:avLst/>
          </a:prstGeom>
        </p:spPr>
      </p:pic>
      <p:pic>
        <p:nvPicPr>
          <p:cNvPr id="5" name="Picture 4" descr="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5" y="3876107"/>
            <a:ext cx="2580624" cy="22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3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(hadrons and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sz="2800" dirty="0" smtClean="0"/>
              <a:t> interactions - a long story made short)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b </a:t>
            </a:r>
            <a:r>
              <a:rPr lang="en-US" dirty="0" smtClean="0"/>
              <a:t>interactions couples families</a:t>
            </a:r>
            <a:r>
              <a:rPr lang="en-US" dirty="0"/>
              <a:t>:</a:t>
            </a:r>
            <a:r>
              <a:rPr lang="en-US" dirty="0" smtClean="0"/>
              <a:t>  </a:t>
            </a:r>
            <a:r>
              <a:rPr lang="en-US" dirty="0"/>
              <a:t>t</a:t>
            </a:r>
            <a:r>
              <a:rPr lang="en-US" dirty="0" smtClean="0"/>
              <a:t>his is </a:t>
            </a:r>
            <a:r>
              <a:rPr lang="en-US" i="1" dirty="0" smtClean="0"/>
              <a:t>the only reason </a:t>
            </a:r>
            <a:r>
              <a:rPr lang="en-US" dirty="0" smtClean="0"/>
              <a:t>why heavier particles are unstable</a:t>
            </a:r>
          </a:p>
          <a:p>
            <a:r>
              <a:rPr lang="en-US" dirty="0"/>
              <a:t>C</a:t>
            </a:r>
            <a:r>
              <a:rPr lang="en-US" dirty="0" smtClean="0"/>
              <a:t>ouplings between mass states are different, but in another sense, they are universal</a:t>
            </a:r>
          </a:p>
          <a:p>
            <a:r>
              <a:rPr lang="en-US" dirty="0" smtClean="0"/>
              <a:t>The </a:t>
            </a:r>
            <a:r>
              <a:rPr lang="en-US" dirty="0"/>
              <a:t>f</a:t>
            </a:r>
            <a:r>
              <a:rPr lang="en-US" dirty="0" smtClean="0"/>
              <a:t>irst complete and correct understanding of these facts is due to </a:t>
            </a:r>
            <a:r>
              <a:rPr lang="en-US" dirty="0" err="1" smtClean="0"/>
              <a:t>Cabibbo</a:t>
            </a:r>
            <a:r>
              <a:rPr lang="en-US" dirty="0" smtClean="0"/>
              <a:t> (1963)</a:t>
            </a:r>
          </a:p>
          <a:p>
            <a:r>
              <a:rPr lang="en-US" dirty="0" smtClean="0"/>
              <a:t>This `universality’ is better understood in terms of quarks (1964)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i="1" dirty="0" smtClean="0"/>
              <a:t>I assume you know this: otherwise, let us sit together to recall it, after the lecture. </a:t>
            </a:r>
            <a:r>
              <a:rPr lang="en-US" sz="1600" i="1" dirty="0"/>
              <a:t> </a:t>
            </a:r>
            <a:r>
              <a:rPr lang="en-US" sz="1600" i="1" dirty="0" smtClean="0"/>
              <a:t>Before passing to neutrino masses, we should discuss now two last aspects concerning neutrino interactions.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5073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 </a:t>
            </a:r>
            <a:r>
              <a:rPr lang="en-US" dirty="0"/>
              <a:t>and their </a:t>
            </a:r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beginning was the </a:t>
            </a:r>
            <a:r>
              <a:rPr lang="en-US" dirty="0" smtClean="0"/>
              <a:t>nucleus: 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b </a:t>
            </a:r>
            <a:r>
              <a:rPr lang="en-US" dirty="0" smtClean="0"/>
              <a:t>rays, </a:t>
            </a:r>
            <a:r>
              <a:rPr lang="en-US" dirty="0" smtClean="0">
                <a:latin typeface="Symbol" charset="2"/>
                <a:cs typeface="Symbol" charset="2"/>
              </a:rPr>
              <a:t>b </a:t>
            </a:r>
            <a:r>
              <a:rPr lang="en-US" dirty="0" smtClean="0"/>
              <a:t>decay, </a:t>
            </a:r>
            <a:r>
              <a:rPr lang="en-US" dirty="0" smtClean="0">
                <a:latin typeface="Symbol" charset="2"/>
                <a:cs typeface="Symbol" charset="2"/>
              </a:rPr>
              <a:t>b </a:t>
            </a:r>
            <a:r>
              <a:rPr lang="en-US" dirty="0" smtClean="0"/>
              <a:t>interactions…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9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More neutrino interactions – the `heavy photon’</a:t>
            </a:r>
            <a:endParaRPr lang="en-US" sz="3200" dirty="0"/>
          </a:p>
        </p:txBody>
      </p:sp>
      <p:pic>
        <p:nvPicPr>
          <p:cNvPr id="5" name="Picture Placeholder 4" descr="Gargamelle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1" b="-414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idea that neutrinos could feel new interactions was present since early times</a:t>
            </a:r>
          </a:p>
          <a:p>
            <a:endParaRPr lang="en-US" sz="900" dirty="0" smtClean="0"/>
          </a:p>
          <a:p>
            <a:r>
              <a:rPr lang="en-US" sz="1400" dirty="0" smtClean="0"/>
              <a:t>The Z</a:t>
            </a:r>
            <a:r>
              <a:rPr lang="en-US" sz="1400" baseline="30000" dirty="0" smtClean="0"/>
              <a:t>0 </a:t>
            </a:r>
            <a:r>
              <a:rPr lang="en-US" sz="1400" dirty="0"/>
              <a:t>of SU(2)</a:t>
            </a:r>
            <a:r>
              <a:rPr lang="en-US" sz="1400" dirty="0" err="1"/>
              <a:t>xU</a:t>
            </a:r>
            <a:r>
              <a:rPr lang="en-US" sz="1400" dirty="0"/>
              <a:t>(1) model (</a:t>
            </a:r>
            <a:r>
              <a:rPr lang="en-US" sz="1400" dirty="0" smtClean="0"/>
              <a:t>Glashow 1961</a:t>
            </a:r>
            <a:r>
              <a:rPr lang="en-US" sz="1400" dirty="0"/>
              <a:t>) </a:t>
            </a:r>
            <a:r>
              <a:rPr lang="en-US" sz="1400" dirty="0" smtClean="0"/>
              <a:t>plays exactly such a role</a:t>
            </a:r>
          </a:p>
          <a:p>
            <a:endParaRPr lang="en-US" sz="1400" dirty="0" smtClean="0"/>
          </a:p>
          <a:p>
            <a:r>
              <a:rPr lang="en-US" sz="1400" dirty="0" smtClean="0"/>
              <a:t>Z</a:t>
            </a:r>
            <a:r>
              <a:rPr lang="en-US" sz="1400" baseline="30000" dirty="0" smtClean="0"/>
              <a:t>0 </a:t>
            </a:r>
            <a:r>
              <a:rPr lang="en-US" sz="1400" dirty="0" smtClean="0"/>
              <a:t>treats </a:t>
            </a:r>
            <a:r>
              <a:rPr lang="en-US" sz="1400" dirty="0">
                <a:latin typeface="Symbol" charset="2"/>
                <a:cs typeface="Symbol" charset="2"/>
              </a:rPr>
              <a:t>n</a:t>
            </a:r>
            <a:r>
              <a:rPr lang="en-US" sz="900" dirty="0"/>
              <a:t> </a:t>
            </a:r>
            <a:r>
              <a:rPr lang="en-US" sz="1400" baseline="-25000" dirty="0" smtClean="0"/>
              <a:t>e</a:t>
            </a:r>
            <a:r>
              <a:rPr lang="en-US" sz="1400" dirty="0"/>
              <a:t>, </a:t>
            </a:r>
            <a:r>
              <a:rPr lang="en-US" sz="1400" dirty="0">
                <a:latin typeface="Symbol" charset="2"/>
                <a:cs typeface="Symbol" charset="2"/>
              </a:rPr>
              <a:t>n</a:t>
            </a:r>
            <a:r>
              <a:rPr lang="en-US" sz="900" dirty="0"/>
              <a:t> </a:t>
            </a:r>
            <a:r>
              <a:rPr lang="en-US" sz="1400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1400" dirty="0">
                <a:latin typeface="Symbol" charset="2"/>
                <a:cs typeface="Symbol" charset="2"/>
              </a:rPr>
              <a:t>, n</a:t>
            </a:r>
            <a:r>
              <a:rPr lang="en-US" sz="900" dirty="0"/>
              <a:t> </a:t>
            </a:r>
            <a:r>
              <a:rPr lang="en-US" sz="1400" baseline="-25000" dirty="0" smtClean="0">
                <a:latin typeface="Symbol" charset="2"/>
                <a:cs typeface="Symbol" charset="2"/>
              </a:rPr>
              <a:t>t</a:t>
            </a:r>
            <a:r>
              <a:rPr lang="en-US" sz="900" dirty="0" smtClean="0"/>
              <a:t> </a:t>
            </a:r>
            <a:r>
              <a:rPr lang="en-US" sz="1400" dirty="0" smtClean="0"/>
              <a:t> in the same manner -- just as the photon treats equally e, </a:t>
            </a:r>
            <a:r>
              <a:rPr lang="en-US" sz="1400" dirty="0" smtClean="0">
                <a:latin typeface="Symbol" charset="2"/>
                <a:cs typeface="Symbol" charset="2"/>
              </a:rPr>
              <a:t>m, t</a:t>
            </a:r>
            <a:endParaRPr lang="en-US" sz="900" dirty="0" smtClean="0"/>
          </a:p>
          <a:p>
            <a:endParaRPr lang="en-US" sz="1400" dirty="0" smtClean="0"/>
          </a:p>
          <a:p>
            <a:r>
              <a:rPr lang="en-US" sz="1400" dirty="0" smtClean="0"/>
              <a:t>LEP checked that the number of light, ordinary neutrinos is just 3 (1993-99) by </a:t>
            </a:r>
            <a:r>
              <a:rPr lang="en-US" sz="1400" dirty="0"/>
              <a:t>measuring </a:t>
            </a:r>
            <a:r>
              <a:rPr lang="en-US" sz="1400" dirty="0" smtClean="0"/>
              <a:t>Z</a:t>
            </a:r>
            <a:r>
              <a:rPr lang="en-US" sz="1400" baseline="30000" dirty="0" smtClean="0"/>
              <a:t>0 </a:t>
            </a:r>
            <a:r>
              <a:rPr lang="en-US" sz="1400" dirty="0" smtClean="0"/>
              <a:t>width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299050" y="5879966"/>
            <a:ext cx="239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Gargamelle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experiment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ccia destra 14"/>
          <p:cNvSpPr/>
          <p:nvPr/>
        </p:nvSpPr>
        <p:spPr>
          <a:xfrm rot="10800000">
            <a:off x="900779" y="4317971"/>
            <a:ext cx="3432330" cy="201072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destra 15"/>
          <p:cNvSpPr/>
          <p:nvPr/>
        </p:nvSpPr>
        <p:spPr>
          <a:xfrm>
            <a:off x="2022887" y="4720116"/>
            <a:ext cx="858083" cy="603217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destra 17"/>
          <p:cNvSpPr/>
          <p:nvPr/>
        </p:nvSpPr>
        <p:spPr>
          <a:xfrm rot="10800000">
            <a:off x="4012535" y="2969958"/>
            <a:ext cx="858083" cy="603217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34860" y="1928629"/>
            <a:ext cx="76232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A spin-0 </a:t>
            </a:r>
            <a:r>
              <a:rPr lang="it-IT" sz="3200" dirty="0" err="1" smtClean="0"/>
              <a:t>nucleus</a:t>
            </a:r>
            <a:r>
              <a:rPr lang="it-IT" sz="3200" dirty="0" smtClean="0"/>
              <a:t> </a:t>
            </a:r>
            <a:r>
              <a:rPr lang="it-IT" sz="3200" dirty="0" err="1" smtClean="0"/>
              <a:t>captures</a:t>
            </a:r>
            <a:r>
              <a:rPr lang="it-IT" sz="3200" dirty="0" smtClean="0"/>
              <a:t> an electron, </a:t>
            </a:r>
          </a:p>
          <a:p>
            <a:pPr algn="ctr"/>
            <a:r>
              <a:rPr lang="it-IT" sz="3200" dirty="0" err="1" smtClean="0"/>
              <a:t>then</a:t>
            </a:r>
            <a:r>
              <a:rPr lang="it-IT" sz="3200" dirty="0" smtClean="0"/>
              <a:t> </a:t>
            </a:r>
            <a:r>
              <a:rPr lang="it-IT" sz="3200" dirty="0" err="1" smtClean="0"/>
              <a:t>chain-decays</a:t>
            </a:r>
            <a:r>
              <a:rPr lang="it-IT" sz="3200" dirty="0" smtClean="0"/>
              <a:t> </a:t>
            </a:r>
            <a:r>
              <a:rPr lang="it-IT" sz="3200" dirty="0" err="1" smtClean="0"/>
              <a:t>till</a:t>
            </a:r>
            <a:r>
              <a:rPr lang="it-IT" sz="3200" dirty="0" smtClean="0"/>
              <a:t> </a:t>
            </a:r>
            <a:r>
              <a:rPr lang="it-IT" sz="3200" dirty="0" err="1" smtClean="0"/>
              <a:t>another</a:t>
            </a:r>
            <a:r>
              <a:rPr lang="it-IT" sz="3200" dirty="0" smtClean="0"/>
              <a:t> spin-0 </a:t>
            </a:r>
            <a:r>
              <a:rPr lang="it-IT" sz="3200" dirty="0" err="1" smtClean="0"/>
              <a:t>nucleus</a:t>
            </a:r>
            <a:endParaRPr lang="it-IT" sz="32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900779" y="5423868"/>
            <a:ext cx="3239027" cy="499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Final</a:t>
            </a:r>
            <a:r>
              <a:rPr lang="it-IT" sz="3200" dirty="0" smtClean="0"/>
              <a:t> Neutrino Spin</a:t>
            </a:r>
            <a:endParaRPr lang="it-IT" sz="3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149684" y="5423868"/>
            <a:ext cx="2971480" cy="499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Final</a:t>
            </a:r>
            <a:r>
              <a:rPr lang="it-IT" sz="3200" dirty="0" smtClean="0"/>
              <a:t> </a:t>
            </a:r>
            <a:r>
              <a:rPr lang="it-IT" sz="3200" dirty="0" err="1" smtClean="0"/>
              <a:t>Photon</a:t>
            </a:r>
            <a:r>
              <a:rPr lang="it-IT" sz="3200" dirty="0" smtClean="0"/>
              <a:t> Spin</a:t>
            </a:r>
            <a:endParaRPr lang="it-IT" sz="3200" dirty="0"/>
          </a:p>
        </p:txBody>
      </p:sp>
      <p:sp>
        <p:nvSpPr>
          <p:cNvPr id="22" name="Freccia destra 21"/>
          <p:cNvSpPr/>
          <p:nvPr/>
        </p:nvSpPr>
        <p:spPr>
          <a:xfrm>
            <a:off x="4795154" y="4317971"/>
            <a:ext cx="3498337" cy="201072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destra 22"/>
          <p:cNvSpPr/>
          <p:nvPr/>
        </p:nvSpPr>
        <p:spPr>
          <a:xfrm rot="10800000">
            <a:off x="5719243" y="4669847"/>
            <a:ext cx="1452140" cy="603217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Esplosione 2 23"/>
          <p:cNvSpPr/>
          <p:nvPr/>
        </p:nvSpPr>
        <p:spPr>
          <a:xfrm>
            <a:off x="4149497" y="4066631"/>
            <a:ext cx="843677" cy="70375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5587231" y="5792120"/>
            <a:ext cx="1965613" cy="385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(</a:t>
            </a:r>
            <a:r>
              <a:rPr lang="it-IT" sz="3200" dirty="0" err="1" smtClean="0"/>
              <a:t>observable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362824" y="5775744"/>
            <a:ext cx="1551822" cy="385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(</a:t>
            </a:r>
            <a:r>
              <a:rPr lang="it-IT" sz="3200" dirty="0" err="1" smtClean="0"/>
              <a:t>invisible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sp>
        <p:nvSpPr>
          <p:cNvPr id="6" name="Rectangle 5"/>
          <p:cNvSpPr/>
          <p:nvPr/>
        </p:nvSpPr>
        <p:spPr>
          <a:xfrm>
            <a:off x="1016849" y="1101421"/>
            <a:ext cx="7110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Goldhaber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Experiment (1957)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18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Electron capture (EC) with emission of neutrinos is due to </a:t>
            </a:r>
            <a:r>
              <a:rPr lang="en-US" sz="1800" dirty="0"/>
              <a:t>the same Hamiltonian that </a:t>
            </a:r>
            <a:r>
              <a:rPr lang="en-US" sz="1800" dirty="0" smtClean="0"/>
              <a:t>causes </a:t>
            </a:r>
            <a:r>
              <a:rPr lang="en-US" sz="1800" dirty="0">
                <a:latin typeface="Symbol" charset="2"/>
                <a:cs typeface="Symbol" charset="2"/>
              </a:rPr>
              <a:t>b</a:t>
            </a:r>
            <a:r>
              <a:rPr lang="en-US" sz="1800" dirty="0"/>
              <a:t> decay and </a:t>
            </a:r>
            <a:r>
              <a:rPr lang="en-US" sz="1800" dirty="0">
                <a:latin typeface="Symbol" charset="2"/>
                <a:cs typeface="Symbol" charset="2"/>
              </a:rPr>
              <a:t>n</a:t>
            </a:r>
            <a:r>
              <a:rPr lang="en-US" sz="1800" dirty="0"/>
              <a:t> </a:t>
            </a:r>
            <a:r>
              <a:rPr lang="en-US" sz="1800" dirty="0" smtClean="0"/>
              <a:t>interaction.</a:t>
            </a:r>
          </a:p>
          <a:p>
            <a:r>
              <a:rPr lang="en-US" sz="1800" dirty="0" smtClean="0"/>
              <a:t>Neutrinos are </a:t>
            </a:r>
            <a:r>
              <a:rPr lang="en-US" sz="1800" dirty="0"/>
              <a:t>always emitted with the spin opposite to the momentum</a:t>
            </a:r>
            <a:r>
              <a:rPr lang="en-US" sz="1800" dirty="0" smtClean="0"/>
              <a:t>. In jargon: </a:t>
            </a:r>
            <a:r>
              <a:rPr lang="en-US" sz="1800" i="1" dirty="0" smtClean="0"/>
              <a:t>the </a:t>
            </a:r>
            <a:r>
              <a:rPr lang="en-US" sz="1800" i="1" dirty="0" err="1" smtClean="0"/>
              <a:t>helicity</a:t>
            </a:r>
            <a:r>
              <a:rPr lang="en-US" sz="1800" i="1" dirty="0" smtClean="0"/>
              <a:t> of the neutrino is always negative.</a:t>
            </a:r>
          </a:p>
          <a:p>
            <a:r>
              <a:rPr lang="en-US" sz="1800" dirty="0" smtClean="0"/>
              <a:t>Then, theory predicts that the particle associated to positron (by definition, antineutrino) has the opposite property, i.e., positive </a:t>
            </a:r>
            <a:r>
              <a:rPr lang="en-US" sz="1800" dirty="0" err="1" smtClean="0"/>
              <a:t>helicity</a:t>
            </a:r>
            <a:endParaRPr lang="en-US" sz="1800" dirty="0" smtClean="0"/>
          </a:p>
          <a:p>
            <a:r>
              <a:rPr lang="en-US" sz="1800" dirty="0" smtClean="0"/>
              <a:t>In short, the definition of </a:t>
            </a:r>
            <a:r>
              <a:rPr lang="en-US" sz="1800" b="1" i="1" dirty="0" smtClean="0"/>
              <a:t>what is a neutrino and what is an antineutrino</a:t>
            </a:r>
            <a:r>
              <a:rPr lang="en-US" sz="1800" i="1" dirty="0"/>
              <a:t> </a:t>
            </a:r>
            <a:r>
              <a:rPr lang="en-US" sz="1800" dirty="0" smtClean="0"/>
              <a:t>can be given by mean of the associated charged particle or of its </a:t>
            </a:r>
            <a:r>
              <a:rPr lang="en-US" sz="1800" dirty="0" err="1" smtClean="0"/>
              <a:t>helicity</a:t>
            </a: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62185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eutrinos </a:t>
            </a:r>
            <a:r>
              <a:rPr lang="en-US" i="1" dirty="0" err="1" smtClean="0"/>
              <a:t>vs</a:t>
            </a:r>
            <a:r>
              <a:rPr lang="en-US" smtClean="0"/>
              <a:t> antineutrinos</a:t>
            </a:r>
            <a:endParaRPr lang="en-US" dirty="0"/>
          </a:p>
        </p:txBody>
      </p:sp>
      <p:pic>
        <p:nvPicPr>
          <p:cNvPr id="4" name="Content Placeholder 3" descr="R_helicity_0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80" r="-11280"/>
          <a:stretch>
            <a:fillRect/>
          </a:stretch>
        </p:blipFill>
        <p:spPr>
          <a:xfrm>
            <a:off x="415925" y="2755900"/>
            <a:ext cx="8308975" cy="3492500"/>
          </a:xfrm>
        </p:spPr>
      </p:pic>
    </p:spTree>
    <p:extLst>
      <p:ext uri="{BB962C8B-B14F-4D97-AF65-F5344CB8AC3E}">
        <p14:creationId xmlns:p14="http://schemas.microsoft.com/office/powerpoint/2010/main" val="290077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Description of massless free neutrinos in QM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6500" dirty="0" smtClean="0"/>
              <a:t>H</a:t>
            </a:r>
            <a:r>
              <a:rPr lang="en-US" sz="6500" baseline="-25000" dirty="0" smtClean="0"/>
              <a:t>0 </a:t>
            </a:r>
            <a:r>
              <a:rPr lang="en-US" sz="6500" dirty="0" smtClean="0"/>
              <a:t>= - </a:t>
            </a:r>
            <a:r>
              <a:rPr lang="en-US" sz="6500" dirty="0" err="1" smtClean="0">
                <a:latin typeface="Symbol" charset="2"/>
                <a:cs typeface="Symbol" charset="2"/>
              </a:rPr>
              <a:t>s</a:t>
            </a:r>
            <a:r>
              <a:rPr lang="en-US" sz="6500" baseline="30000" dirty="0" err="1" smtClean="0"/>
              <a:t>j</a:t>
            </a:r>
            <a:r>
              <a:rPr lang="en-US" sz="6500" dirty="0" smtClean="0"/>
              <a:t>  </a:t>
            </a:r>
            <a:r>
              <a:rPr lang="en-US" sz="6500" dirty="0" err="1" smtClean="0"/>
              <a:t>p</a:t>
            </a:r>
            <a:r>
              <a:rPr lang="en-US" sz="6500" baseline="30000" dirty="0" err="1" smtClean="0"/>
              <a:t>j</a:t>
            </a:r>
            <a:r>
              <a:rPr lang="en-US" sz="65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where</a:t>
            </a:r>
            <a:r>
              <a:rPr lang="en-US" sz="2800" dirty="0" smtClean="0"/>
              <a:t> </a:t>
            </a:r>
            <a:r>
              <a:rPr lang="en-US" sz="2800" dirty="0" err="1" smtClean="0"/>
              <a:t>p</a:t>
            </a:r>
            <a:r>
              <a:rPr lang="en-US" sz="2800" baseline="30000" dirty="0" err="1" smtClean="0"/>
              <a:t>j</a:t>
            </a:r>
            <a:r>
              <a:rPr lang="en-US" sz="2800" dirty="0" smtClean="0"/>
              <a:t>=-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i="1" dirty="0" smtClean="0"/>
              <a:t>d/</a:t>
            </a:r>
            <a:r>
              <a:rPr lang="en-US" sz="2800" i="1" dirty="0" err="1" smtClean="0"/>
              <a:t>dx</a:t>
            </a:r>
            <a:r>
              <a:rPr lang="en-US" sz="2800" baseline="30000" dirty="0" err="1" smtClean="0"/>
              <a:t>j</a:t>
            </a:r>
            <a:r>
              <a:rPr lang="en-US" sz="2800" baseline="30000" dirty="0" smtClean="0"/>
              <a:t> </a:t>
            </a:r>
            <a:r>
              <a:rPr lang="en-US" baseline="30000" dirty="0" smtClean="0"/>
              <a:t>   </a:t>
            </a:r>
            <a:r>
              <a:rPr lang="en-US" sz="2400" dirty="0" smtClean="0"/>
              <a:t>is the momentum and </a:t>
            </a:r>
            <a:r>
              <a:rPr lang="en-US" baseline="30000" dirty="0" smtClean="0"/>
              <a:t> </a:t>
            </a:r>
            <a:r>
              <a:rPr lang="en-US" sz="2800" dirty="0" err="1">
                <a:latin typeface="Symbol" charset="2"/>
                <a:cs typeface="Symbol" charset="2"/>
              </a:rPr>
              <a:t>s</a:t>
            </a:r>
            <a:r>
              <a:rPr lang="en-US" sz="2800" baseline="30000" dirty="0" err="1"/>
              <a:t>j</a:t>
            </a:r>
            <a:r>
              <a:rPr lang="en-US" sz="2800" dirty="0"/>
              <a:t> </a:t>
            </a:r>
            <a:r>
              <a:rPr lang="en-US" baseline="30000" dirty="0" smtClean="0"/>
              <a:t>  </a:t>
            </a:r>
            <a:r>
              <a:rPr lang="en-US" sz="2400" dirty="0" smtClean="0"/>
              <a:t>Pauli’s matrices. Note the spin-momentum connection. This is called also </a:t>
            </a:r>
            <a:r>
              <a:rPr lang="en-US" sz="2400" dirty="0" err="1" smtClean="0"/>
              <a:t>Weyl</a:t>
            </a:r>
            <a:r>
              <a:rPr lang="en-US" sz="2400" dirty="0" smtClean="0"/>
              <a:t> equation </a:t>
            </a:r>
            <a:r>
              <a:rPr lang="en-US" sz="1800" i="1" dirty="0" smtClean="0"/>
              <a:t>(we use h-bar=c=1 here)</a:t>
            </a:r>
          </a:p>
          <a:p>
            <a:pPr marL="0" indent="0">
              <a:lnSpc>
                <a:spcPct val="50000"/>
              </a:lnSpc>
              <a:buNone/>
            </a:pPr>
            <a:endParaRPr lang="en-US" sz="1800" i="1" dirty="0" smtClean="0"/>
          </a:p>
          <a:p>
            <a:pPr marL="0" indent="0">
              <a:lnSpc>
                <a:spcPct val="50000"/>
              </a:lnSpc>
              <a:buNone/>
            </a:pPr>
            <a:endParaRPr lang="en-US" sz="1800" i="1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EXERCISE: </a:t>
            </a:r>
            <a:r>
              <a:rPr lang="en-US" sz="1800" i="1" dirty="0" smtClean="0"/>
              <a:t>Check how this fits with the description given in terms of Dirac’s eq., that uses 4 dim </a:t>
            </a:r>
            <a:r>
              <a:rPr lang="en-US" sz="1800" i="1" dirty="0" err="1" smtClean="0"/>
              <a:t>spinors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60737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masses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4 points</a:t>
            </a:r>
            <a:r>
              <a:rPr lang="en-US" smtClean="0"/>
              <a:t>: kinematics</a:t>
            </a:r>
            <a:r>
              <a:rPr lang="en-US" dirty="0" smtClean="0"/>
              <a:t>, spectrum of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decay, </a:t>
            </a:r>
          </a:p>
          <a:p>
            <a:r>
              <a:rPr lang="en-US" dirty="0" smtClean="0"/>
              <a:t>cosmology, neutrino oscillations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4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eutrino mass 1: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i="1" dirty="0">
                <a:latin typeface="Copperplate Gothic Bold"/>
                <a:cs typeface="Copperplate Gothic Bold"/>
              </a:rPr>
              <a:t>…  </a:t>
            </a:r>
            <a:r>
              <a:rPr lang="en-US" sz="1700" i="1" dirty="0" smtClean="0">
                <a:latin typeface="Copperplate Gothic Bold"/>
                <a:cs typeface="Copperplate Gothic Bold"/>
              </a:rPr>
              <a:t>electrically </a:t>
            </a:r>
            <a:r>
              <a:rPr lang="en-US" sz="1700" i="1" dirty="0">
                <a:latin typeface="Copperplate Gothic Bold"/>
                <a:cs typeface="Copperplate Gothic Bold"/>
              </a:rPr>
              <a:t>neutral </a:t>
            </a:r>
            <a:r>
              <a:rPr lang="en-US" sz="1700" i="1" dirty="0" smtClean="0">
                <a:latin typeface="Copperplate Gothic Bold"/>
                <a:cs typeface="Copperplate Gothic Bold"/>
              </a:rPr>
              <a:t>particles […] </a:t>
            </a:r>
            <a:r>
              <a:rPr lang="en-US" sz="1700" i="1" dirty="0">
                <a:latin typeface="Copperplate Gothic Bold"/>
                <a:cs typeface="Copperplate Gothic Bold"/>
              </a:rPr>
              <a:t>that further differ from light quanta in that they do not travel with the velocity of light</a:t>
            </a:r>
            <a:r>
              <a:rPr lang="en-US" sz="1700" dirty="0"/>
              <a:t>. </a:t>
            </a:r>
            <a:endParaRPr lang="en-US" sz="1700" dirty="0" smtClean="0"/>
          </a:p>
          <a:p>
            <a:pPr marL="0" indent="0">
              <a:buNone/>
            </a:pPr>
            <a:endParaRPr lang="en-US" i="1" dirty="0">
              <a:latin typeface="Copperplate Gothic Bold"/>
              <a:cs typeface="Copperplate Gothic Bold"/>
            </a:endParaRPr>
          </a:p>
          <a:p>
            <a:pPr marL="0" indent="0">
              <a:buNone/>
            </a:pPr>
            <a:r>
              <a:rPr lang="en-US" dirty="0" smtClean="0"/>
              <a:t>In other words, due to their mass, the neutrinos are slower than the photons.</a:t>
            </a:r>
          </a:p>
          <a:p>
            <a:pPr marL="0" indent="0">
              <a:buNone/>
            </a:pPr>
            <a:r>
              <a:rPr lang="en-US" dirty="0" smtClean="0"/>
              <a:t>Thus, neutrinos with more energy go faster, those with less energy go slower.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1900" i="1" dirty="0" smtClean="0"/>
              <a:t>Recall that in 1930, at the time of the famous letter, Pauli was 30; he was just 21 years old when he wrote a complete description on the Theory of Relativity (237 </a:t>
            </a:r>
            <a:r>
              <a:rPr lang="en-US" sz="1900" i="1" dirty="0" err="1" smtClean="0"/>
              <a:t>pp</a:t>
            </a:r>
            <a:r>
              <a:rPr lang="en-US" sz="1900" i="1" dirty="0" smtClean="0"/>
              <a:t>)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273531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arrival of a cosmic neutrino rush</a:t>
            </a:r>
            <a:endParaRPr lang="en-US" dirty="0"/>
          </a:p>
        </p:txBody>
      </p:sp>
      <p:pic>
        <p:nvPicPr>
          <p:cNvPr id="5" name="Picture Placeholder 4" descr="sn1987a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5" b="-611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1826" y="2770187"/>
            <a:ext cx="3577008" cy="3576826"/>
          </a:xfrm>
        </p:spPr>
        <p:txBody>
          <a:bodyPr>
            <a:normAutofit/>
          </a:bodyPr>
          <a:lstStyle/>
          <a:p>
            <a:r>
              <a:rPr lang="en-US" sz="1700" dirty="0" smtClean="0"/>
              <a:t>57 years later, a supernova was seen at 170,000 light year. Astronomers knew that neutrinos precede light and asked to check data on neutrino telescopes. </a:t>
            </a:r>
            <a:r>
              <a:rPr lang="en-US" sz="1700" dirty="0"/>
              <a:t>N</a:t>
            </a:r>
            <a:r>
              <a:rPr lang="en-US" sz="1700" dirty="0" smtClean="0"/>
              <a:t>eutrinos with energies 7 to 40 MeV were found, in a burst of about 10 s, 3-4 hours before the light.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EXERCISE: </a:t>
            </a:r>
            <a:r>
              <a:rPr lang="en-US" sz="1600" i="1" dirty="0" smtClean="0"/>
              <a:t>Evaluate the effect due to neutrino mass on the transit time of neutrinos. Apply these considerations to obtain a bound on the mass.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6119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eutrino mass 2: the </a:t>
            </a:r>
            <a:r>
              <a:rPr lang="en-US" sz="4400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i="1" dirty="0">
              <a:latin typeface="Copperplate Gothic Bold"/>
              <a:cs typeface="Copperplate Gothic Bold"/>
            </a:endParaRP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decay process, energy conservation implies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err="1" smtClean="0"/>
              <a:t>+E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=M</a:t>
            </a:r>
            <a:r>
              <a:rPr lang="en-US" baseline="-25000" dirty="0" smtClean="0"/>
              <a:t>in</a:t>
            </a:r>
            <a:r>
              <a:rPr lang="en-US" dirty="0" smtClean="0"/>
              <a:t>-</a:t>
            </a:r>
            <a:r>
              <a:rPr lang="en-US" dirty="0" err="1" smtClean="0"/>
              <a:t>M</a:t>
            </a:r>
            <a:r>
              <a:rPr lang="en-US" baseline="-25000" dirty="0" err="1" smtClean="0"/>
              <a:t>fin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hen the energy of the electron is maximum, the one of neutrino is minimum</a:t>
            </a:r>
          </a:p>
          <a:p>
            <a:pPr marL="0" indent="0">
              <a:buNone/>
            </a:pPr>
            <a:r>
              <a:rPr lang="en-US" dirty="0" smtClean="0"/>
              <a:t>In this region of the spectrum, called </a:t>
            </a:r>
            <a:r>
              <a:rPr lang="en-US" i="1" dirty="0" smtClean="0"/>
              <a:t>endpoint,</a:t>
            </a:r>
            <a:r>
              <a:rPr lang="en-US" dirty="0" smtClean="0"/>
              <a:t> the effect of mass is maximum</a:t>
            </a:r>
          </a:p>
          <a:p>
            <a:pPr marL="0" indent="0">
              <a:buNone/>
            </a:pPr>
            <a:r>
              <a:rPr lang="en-US" dirty="0" smtClean="0"/>
              <a:t>We have a chance to observe the effect of neutrino mass (Fermi; Perrin) </a:t>
            </a:r>
          </a:p>
        </p:txBody>
      </p:sp>
    </p:spTree>
    <p:extLst>
      <p:ext uri="{BB962C8B-B14F-4D97-AF65-F5344CB8AC3E}">
        <p14:creationId xmlns:p14="http://schemas.microsoft.com/office/powerpoint/2010/main" val="270596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from the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8" y="2772327"/>
            <a:ext cx="8308975" cy="34917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There are experiments that measure the differential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 spectrum, that integrate the whole spectrum, that integrate only close to the </a:t>
            </a:r>
            <a:r>
              <a:rPr lang="en-US" sz="1600" dirty="0" smtClean="0"/>
              <a:t>endpoint</a:t>
            </a:r>
          </a:p>
          <a:p>
            <a:pPr marL="0" indent="0">
              <a:buNone/>
            </a:pPr>
            <a:endParaRPr lang="en-US" sz="1400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The best limit to date is from MAINZ and TROITSK: </a:t>
            </a:r>
            <a:r>
              <a:rPr lang="en-US" dirty="0" err="1" smtClean="0"/>
              <a:t>m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&lt;2 </a:t>
            </a:r>
            <a:r>
              <a:rPr lang="en-US" dirty="0" err="1" smtClean="0"/>
              <a:t>eV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Future KATRIN experiment may improve this by 1 order of magnitude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EXERCISE: </a:t>
            </a:r>
            <a:r>
              <a:rPr lang="en-US" dirty="0" smtClean="0"/>
              <a:t>KATRIN will count events close to endpoint. Integrate phase </a:t>
            </a:r>
            <a:r>
              <a:rPr lang="en-US" dirty="0"/>
              <a:t>space </a:t>
            </a:r>
            <a:r>
              <a:rPr lang="en-US" dirty="0" smtClean="0"/>
              <a:t>d</a:t>
            </a:r>
            <a:r>
              <a:rPr lang="en-US" baseline="30000" dirty="0" smtClean="0"/>
              <a:t>3</a:t>
            </a:r>
            <a:r>
              <a:rPr lang="en-US" dirty="0" smtClean="0"/>
              <a:t>p</a:t>
            </a:r>
            <a:r>
              <a:rPr lang="en-US" baseline="-25000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close to endpoint, using energy conservation, to find the distribution.</a:t>
            </a:r>
            <a:endParaRPr lang="en-US" baseline="30000" dirty="0" smtClean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578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uclear </a:t>
            </a:r>
            <a:r>
              <a:rPr lang="en-US" dirty="0"/>
              <a:t>phenomena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>
                <a:latin typeface="Arial"/>
                <a:cs typeface="Arial"/>
              </a:rPr>
              <a:t>Nuclei are discovered about 100 years ago </a:t>
            </a:r>
            <a:r>
              <a:rPr lang="en-US" sz="1600" dirty="0">
                <a:latin typeface="Arial"/>
                <a:cs typeface="Arial"/>
              </a:rPr>
              <a:t>(Geiger, </a:t>
            </a:r>
            <a:r>
              <a:rPr lang="en-US" sz="1600" dirty="0" smtClean="0">
                <a:latin typeface="Arial"/>
                <a:cs typeface="Arial"/>
              </a:rPr>
              <a:t>Marsden, Rutherford)</a:t>
            </a:r>
            <a:endParaRPr lang="en-US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Arial"/>
                <a:cs typeface="Arial"/>
              </a:rPr>
              <a:t>Some of them emits various visible radiation: </a:t>
            </a:r>
            <a:r>
              <a:rPr lang="en-US" dirty="0" smtClean="0">
                <a:latin typeface="Symbol" charset="2"/>
                <a:cs typeface="Symbol" charset="2"/>
              </a:rPr>
              <a:t>a, b, g </a:t>
            </a:r>
            <a:r>
              <a:rPr lang="en-US" dirty="0" smtClean="0">
                <a:latin typeface="Arial"/>
                <a:cs typeface="Arial"/>
              </a:rPr>
              <a:t>rays</a:t>
            </a:r>
            <a:endParaRPr lang="en-US" dirty="0" smtClean="0">
              <a:latin typeface="Symbol" charset="2"/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Symbol" charset="2"/>
                <a:cs typeface="Symbol" charset="2"/>
              </a:rPr>
              <a:t>b </a:t>
            </a:r>
            <a:r>
              <a:rPr lang="en-US" dirty="0" smtClean="0">
                <a:latin typeface="Arial"/>
                <a:cs typeface="Arial"/>
              </a:rPr>
              <a:t>is electron (</a:t>
            </a:r>
            <a:r>
              <a:rPr lang="en-US" dirty="0" err="1" smtClean="0">
                <a:latin typeface="Arial"/>
                <a:cs typeface="Arial"/>
              </a:rPr>
              <a:t>Bequerel</a:t>
            </a:r>
            <a:r>
              <a:rPr lang="en-US" dirty="0" smtClean="0">
                <a:latin typeface="Arial"/>
                <a:cs typeface="Arial"/>
              </a:rPr>
              <a:t>) </a:t>
            </a:r>
            <a:r>
              <a:rPr lang="en-US" dirty="0" smtClean="0">
                <a:latin typeface="Symbol" charset="2"/>
                <a:cs typeface="Symbol" charset="2"/>
              </a:rPr>
              <a:t>g </a:t>
            </a:r>
            <a:r>
              <a:rPr lang="en-US" dirty="0" smtClean="0">
                <a:latin typeface="Arial"/>
                <a:cs typeface="Arial"/>
              </a:rPr>
              <a:t>is light (Einstein) </a:t>
            </a:r>
            <a:r>
              <a:rPr lang="en-US" dirty="0">
                <a:latin typeface="Symbol" charset="2"/>
                <a:cs typeface="Symbol" charset="2"/>
              </a:rPr>
              <a:t>a </a:t>
            </a:r>
            <a:r>
              <a:rPr lang="en-US" dirty="0">
                <a:latin typeface="Arial"/>
                <a:cs typeface="Arial"/>
              </a:rPr>
              <a:t>is </a:t>
            </a:r>
            <a:r>
              <a:rPr lang="en-US" dirty="0" smtClean="0">
                <a:latin typeface="Arial"/>
                <a:cs typeface="Arial"/>
              </a:rPr>
              <a:t>He4 </a:t>
            </a:r>
            <a:r>
              <a:rPr lang="en-US" dirty="0">
                <a:latin typeface="Arial"/>
                <a:cs typeface="Arial"/>
              </a:rPr>
              <a:t>(Rutherford) </a:t>
            </a:r>
            <a:endParaRPr lang="en-US" dirty="0" smtClean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i="1" dirty="0" smtClean="0">
                <a:latin typeface="Arial"/>
                <a:cs typeface="Arial"/>
              </a:rPr>
              <a:t>Note that while we talk commonly of “electromagnetic radiation”, after Maxwell’ theory, we use still the old terminology to describe nuclear phenomena</a:t>
            </a:r>
          </a:p>
          <a:p>
            <a:pPr>
              <a:buFont typeface="Wingdings" charset="2"/>
              <a:buChar char="q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57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eutrino mass 3: cosmology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early instants, Universe was hotter and hotter (big-bang)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eak interactions, whose rate is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-25000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~ G</a:t>
            </a:r>
            <a:r>
              <a:rPr lang="en-US" baseline="-25000" dirty="0" smtClean="0"/>
              <a:t>F</a:t>
            </a:r>
            <a:r>
              <a:rPr lang="en-US" baseline="30000" dirty="0" smtClean="0"/>
              <a:t>2</a:t>
            </a:r>
            <a:r>
              <a:rPr lang="en-US" dirty="0" smtClean="0"/>
              <a:t> T</a:t>
            </a:r>
            <a:r>
              <a:rPr lang="en-US" baseline="30000" dirty="0" smtClean="0"/>
              <a:t>5</a:t>
            </a:r>
            <a:r>
              <a:rPr lang="en-US" dirty="0" smtClean="0"/>
              <a:t> kept neutrinos in thermal equilibrium till</a:t>
            </a:r>
            <a:r>
              <a:rPr lang="en-US" dirty="0"/>
              <a:t> </a:t>
            </a:r>
            <a:r>
              <a:rPr lang="en-US" dirty="0" smtClean="0"/>
              <a:t>T ~ 1 MeV, when they exit from equilibrium</a:t>
            </a:r>
          </a:p>
          <a:p>
            <a:pPr marL="0" indent="0">
              <a:buNone/>
            </a:pPr>
            <a:r>
              <a:rPr lang="en-US" dirty="0" smtClean="0"/>
              <a:t>The presence of neutrinos influences the yield of D and He4. Measurements agree with this theory, called </a:t>
            </a:r>
            <a:r>
              <a:rPr lang="en-US" i="1" dirty="0" smtClean="0"/>
              <a:t>(primordial) big-bang </a:t>
            </a:r>
            <a:r>
              <a:rPr lang="en-US" i="1" dirty="0" err="1" smtClean="0"/>
              <a:t>nucleosynthesis</a:t>
            </a:r>
            <a:r>
              <a:rPr lang="en-US" i="1" dirty="0" smtClean="0"/>
              <a:t> </a:t>
            </a:r>
            <a:r>
              <a:rPr lang="en-US" dirty="0" smtClean="0"/>
              <a:t>-- or BBN.</a:t>
            </a:r>
            <a:endParaRPr lang="en-US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EXERCISE: </a:t>
            </a:r>
            <a:r>
              <a:rPr lang="en-US" dirty="0" smtClean="0"/>
              <a:t>Use H</a:t>
            </a:r>
            <a:r>
              <a:rPr lang="en-US" baseline="30000" dirty="0" smtClean="0"/>
              <a:t>2</a:t>
            </a:r>
            <a:r>
              <a:rPr lang="en-US" dirty="0" smtClean="0"/>
              <a:t>~G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 with 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~T</a:t>
            </a:r>
            <a:r>
              <a:rPr lang="en-US" baseline="30000" dirty="0" smtClean="0"/>
              <a:t>4</a:t>
            </a:r>
            <a:r>
              <a:rPr lang="en-US" dirty="0" smtClean="0"/>
              <a:t> to estimate the </a:t>
            </a:r>
            <a:r>
              <a:rPr lang="en-US" dirty="0" smtClean="0"/>
              <a:t>temperature </a:t>
            </a:r>
            <a:r>
              <a:rPr lang="en-US" dirty="0" smtClean="0"/>
              <a:t>of </a:t>
            </a:r>
            <a:r>
              <a:rPr lang="en-US" dirty="0" smtClean="0"/>
              <a:t>decoupling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149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neutrinos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15928" y="5048935"/>
            <a:ext cx="8308975" cy="179530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80000"/>
              </a:lnSpc>
              <a:buFont typeface="Courier New"/>
              <a:buChar char="o"/>
            </a:pPr>
            <a:r>
              <a:rPr lang="en-US" dirty="0" smtClean="0"/>
              <a:t>Today, we should have 56 /cm</a:t>
            </a:r>
            <a:r>
              <a:rPr lang="en-US" baseline="30000" dirty="0" smtClean="0"/>
              <a:t>3</a:t>
            </a:r>
            <a:r>
              <a:rPr lang="en-US" dirty="0" smtClean="0"/>
              <a:t> neutrino + antineutrinos per family</a:t>
            </a:r>
          </a:p>
          <a:p>
            <a:pPr marL="285750" indent="-285750">
              <a:lnSpc>
                <a:spcPct val="80000"/>
              </a:lnSpc>
              <a:buFont typeface="Courier New"/>
              <a:buChar char="o"/>
            </a:pPr>
            <a:r>
              <a:rPr lang="en-US" dirty="0" smtClean="0"/>
              <a:t>The average momentum of each of them is 0.5 </a:t>
            </a:r>
            <a:r>
              <a:rPr lang="en-US" dirty="0" err="1" smtClean="0"/>
              <a:t>meV</a:t>
            </a:r>
            <a:endParaRPr lang="en-US" dirty="0" smtClean="0"/>
          </a:p>
          <a:p>
            <a:pPr marL="285750" indent="-285750">
              <a:lnSpc>
                <a:spcPct val="80000"/>
              </a:lnSpc>
              <a:buFont typeface="Courier New"/>
              <a:buChar char="o"/>
            </a:pPr>
            <a:r>
              <a:rPr lang="en-US" dirty="0" smtClean="0"/>
              <a:t>The CMB distribution is sensitive to the sum of their mass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 descr="Screenshot 2016-06-05 14.0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42" y="2748589"/>
            <a:ext cx="4872140" cy="22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7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and bounds on neutrino masses</a:t>
            </a:r>
            <a:endParaRPr lang="en-US" dirty="0"/>
          </a:p>
        </p:txBody>
      </p:sp>
      <p:pic>
        <p:nvPicPr>
          <p:cNvPr id="8" name="Picture Placeholder 7" descr="nu-crash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11" b="-2081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Cosmological measurements yield information on neutrino masses</a:t>
            </a:r>
          </a:p>
          <a:p>
            <a:pPr marL="285750" indent="-285750">
              <a:buFont typeface="Arial"/>
              <a:buChar char="•"/>
            </a:pPr>
            <a:endParaRPr lang="en-US" sz="105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Results changed a lot in the course of the time. </a:t>
            </a:r>
            <a:r>
              <a:rPr lang="en-US" dirty="0"/>
              <a:t>R</a:t>
            </a:r>
            <a:r>
              <a:rPr lang="en-US" dirty="0" smtClean="0"/>
              <a:t>ecently, a tight limit was obtained</a:t>
            </a:r>
          </a:p>
          <a:p>
            <a:pPr marL="285750" indent="-285750">
              <a:buFont typeface="Arial"/>
              <a:buChar char="•"/>
            </a:pPr>
            <a:endParaRPr lang="en-US" sz="1050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very recent result of Hubble ST (1604.01424) could affect this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eutrino mass 4: oscillations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 smtClean="0"/>
              <a:t>The only method that succeeded in measuring non-zero masses to date is the one of </a:t>
            </a:r>
            <a:r>
              <a:rPr lang="en-US" sz="1800" b="1" i="1" u="sng" dirty="0" smtClean="0">
                <a:solidFill>
                  <a:srgbClr val="248AEA"/>
                </a:solidFill>
              </a:rPr>
              <a:t>neutrino oscillations</a:t>
            </a:r>
            <a:r>
              <a:rPr lang="en-US" sz="1800" i="1" dirty="0" smtClean="0">
                <a:solidFill>
                  <a:srgbClr val="248AEA"/>
                </a:solidFill>
              </a:rPr>
              <a:t> </a:t>
            </a:r>
            <a:r>
              <a:rPr lang="en-US" sz="1800" i="1" dirty="0" smtClean="0"/>
              <a:t>-- aka, flavor transformation – recognized by the Nobel 2015</a:t>
            </a:r>
          </a:p>
          <a:p>
            <a:pPr marL="0" indent="0">
              <a:buNone/>
            </a:pPr>
            <a:endParaRPr lang="en-US" sz="1000" i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BFBFBF"/>
                </a:solidFill>
              </a:rPr>
              <a:t>We introduce the principle following the historical developments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Basic formalism is sketched; connection with neutrino masses is described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First hint/proof from solar neutrinos is discussed</a:t>
            </a: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ffects of neutrino propagation in matter are mentioned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541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of neutrino oscillations [1/2]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Gell</a:t>
            </a:r>
            <a:r>
              <a:rPr lang="en-US" i="1" dirty="0"/>
              <a:t>-Mann and </a:t>
            </a:r>
            <a:r>
              <a:rPr lang="en-US" i="1" dirty="0" err="1" smtClean="0"/>
              <a:t>Pais</a:t>
            </a:r>
            <a:r>
              <a:rPr lang="en-US" i="1" dirty="0" smtClean="0"/>
              <a:t> theory on neutral </a:t>
            </a:r>
            <a:r>
              <a:rPr lang="en-US" i="1" dirty="0" err="1" smtClean="0"/>
              <a:t>kaons</a:t>
            </a:r>
            <a:r>
              <a:rPr lang="en-US" i="1" dirty="0"/>
              <a:t> </a:t>
            </a:r>
            <a:r>
              <a:rPr lang="en-US" i="1" dirty="0" smtClean="0"/>
              <a:t>inspired </a:t>
            </a:r>
            <a:r>
              <a:rPr lang="en-US" i="1" dirty="0" err="1" smtClean="0"/>
              <a:t>Pontecorvo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err="1" smtClean="0"/>
              <a:t>Pontecorvo</a:t>
            </a:r>
            <a:r>
              <a:rPr lang="en-US" dirty="0" smtClean="0"/>
              <a:t> (1957) proposes that the same quantum phenomenon happens to neutrino-antineutrino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(and also to neutron-antineutron, atom-antiatom,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etc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r>
              <a:rPr lang="en-US" dirty="0" smtClean="0"/>
              <a:t>The correct physical picture needs neutrino mixing, introduced by Tokyo and Nagoya groups </a:t>
            </a:r>
            <a:r>
              <a:rPr lang="en-US" dirty="0"/>
              <a:t>(</a:t>
            </a:r>
            <a:r>
              <a:rPr lang="en-US" dirty="0" smtClean="0"/>
              <a:t>1962</a:t>
            </a:r>
            <a:r>
              <a:rPr lang="en-US" dirty="0"/>
              <a:t>)</a:t>
            </a:r>
            <a:r>
              <a:rPr lang="en-US" dirty="0" smtClean="0"/>
              <a:t> and connected to neutrino mass </a:t>
            </a:r>
            <a:r>
              <a:rPr lang="en-US" sz="1600" dirty="0" smtClean="0"/>
              <a:t>(Sakata et al 1963)</a:t>
            </a:r>
            <a:endParaRPr lang="en-US" dirty="0" smtClean="0"/>
          </a:p>
          <a:p>
            <a:r>
              <a:rPr lang="en-US" dirty="0" smtClean="0"/>
              <a:t>Using this framework, </a:t>
            </a:r>
            <a:r>
              <a:rPr lang="en-US" dirty="0" err="1" smtClean="0"/>
              <a:t>Pontecorvo</a:t>
            </a:r>
            <a:r>
              <a:rPr lang="en-US" dirty="0" smtClean="0"/>
              <a:t> obtains the modern description </a:t>
            </a:r>
            <a:r>
              <a:rPr lang="en-US" dirty="0"/>
              <a:t>(</a:t>
            </a:r>
            <a:r>
              <a:rPr lang="en-US" dirty="0" smtClean="0"/>
              <a:t>1967)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of neutrino oscillations [2/2]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Take a relativistic neutrino, i.e. a state of negative </a:t>
            </a:r>
            <a:r>
              <a:rPr lang="en-US" i="1" dirty="0" err="1" smtClean="0"/>
              <a:t>helicity</a:t>
            </a:r>
            <a:r>
              <a:rPr lang="en-US" i="1" dirty="0" smtClean="0"/>
              <a:t>, of electron flavor.</a:t>
            </a:r>
          </a:p>
          <a:p>
            <a:pPr marL="0" indent="0">
              <a:buNone/>
            </a:pPr>
            <a:r>
              <a:rPr lang="en-US" dirty="0" smtClean="0"/>
              <a:t>Suppose that it is not a mass (stationary) </a:t>
            </a:r>
            <a:r>
              <a:rPr lang="en-US" dirty="0" err="1" smtClean="0"/>
              <a:t>eigenstate</a:t>
            </a:r>
            <a:r>
              <a:rPr lang="en-US" dirty="0" smtClean="0"/>
              <a:t> but rather a mixed state</a:t>
            </a:r>
          </a:p>
          <a:p>
            <a:pPr marL="0" indent="0" algn="ctr">
              <a:buNone/>
            </a:pPr>
            <a:r>
              <a:rPr lang="en-US" dirty="0"/>
              <a:t>|</a:t>
            </a:r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baseline="-25000" dirty="0"/>
              <a:t>e</a:t>
            </a:r>
            <a:r>
              <a:rPr lang="en-US" dirty="0"/>
              <a:t>,0&gt; </a:t>
            </a:r>
            <a:r>
              <a:rPr lang="en-US" dirty="0" smtClean="0"/>
              <a:t> = cos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|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&gt; + </a:t>
            </a:r>
            <a:r>
              <a:rPr lang="en-US" dirty="0" err="1" smtClean="0"/>
              <a:t>sin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|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&gt; </a:t>
            </a:r>
          </a:p>
          <a:p>
            <a:pPr marL="0" indent="0">
              <a:buNone/>
            </a:pPr>
            <a:r>
              <a:rPr lang="en-US" dirty="0" smtClean="0"/>
              <a:t>At a subsequent time t, after production, we have</a:t>
            </a:r>
          </a:p>
          <a:p>
            <a:pPr marL="0" indent="0" algn="ctr">
              <a:buNone/>
            </a:pPr>
            <a:r>
              <a:rPr lang="en-US" dirty="0" smtClean="0"/>
              <a:t>|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baseline="-25000" dirty="0" err="1" smtClean="0"/>
              <a:t>e</a:t>
            </a:r>
            <a:r>
              <a:rPr lang="en-US" dirty="0" err="1" smtClean="0"/>
              <a:t>,t</a:t>
            </a:r>
            <a:r>
              <a:rPr lang="en-US" dirty="0" smtClean="0"/>
              <a:t>&gt; </a:t>
            </a:r>
            <a:r>
              <a:rPr lang="en-US" dirty="0"/>
              <a:t>= </a:t>
            </a:r>
            <a:r>
              <a:rPr lang="en-US" dirty="0" err="1" smtClean="0"/>
              <a:t>exp</a:t>
            </a:r>
            <a:r>
              <a:rPr lang="en-US" dirty="0" smtClean="0"/>
              <a:t>(-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E</a:t>
            </a:r>
            <a:r>
              <a:rPr lang="en-US" baseline="-25000" dirty="0" smtClean="0">
                <a:solidFill>
                  <a:srgbClr val="FF6600"/>
                </a:solidFill>
              </a:rPr>
              <a:t>1</a:t>
            </a:r>
            <a:r>
              <a:rPr lang="en-US" dirty="0" smtClean="0"/>
              <a:t> t) cos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/>
              <a:t>|</a:t>
            </a:r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baseline="-25000" dirty="0"/>
              <a:t>1</a:t>
            </a:r>
            <a:r>
              <a:rPr lang="en-US" dirty="0"/>
              <a:t>&gt; + </a:t>
            </a:r>
            <a:r>
              <a:rPr lang="en-US" dirty="0" err="1"/>
              <a:t>exp</a:t>
            </a:r>
            <a:r>
              <a:rPr lang="en-US" dirty="0"/>
              <a:t>(</a:t>
            </a:r>
            <a:r>
              <a:rPr lang="en-US" dirty="0" smtClean="0"/>
              <a:t>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t) </a:t>
            </a:r>
            <a:r>
              <a:rPr lang="en-US" dirty="0" err="1" smtClean="0"/>
              <a:t>sin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/>
              <a:t>|</a:t>
            </a:r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baseline="-25000" dirty="0"/>
              <a:t>2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Thus, we conclude that:  | &lt;</a:t>
            </a:r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baseline="-25000" dirty="0"/>
              <a:t>e</a:t>
            </a:r>
            <a:r>
              <a:rPr lang="en-US" dirty="0" smtClean="0"/>
              <a:t>,0|</a:t>
            </a:r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baseline="-25000" dirty="0"/>
              <a:t>e</a:t>
            </a:r>
            <a:r>
              <a:rPr lang="en-US" dirty="0"/>
              <a:t>,t&gt; </a:t>
            </a:r>
            <a:r>
              <a:rPr lang="en-US" dirty="0" smtClean="0"/>
              <a:t>| </a:t>
            </a:r>
            <a:r>
              <a:rPr lang="en-US" dirty="0"/>
              <a:t>≠ </a:t>
            </a:r>
            <a:r>
              <a:rPr lang="en-US" dirty="0" smtClean="0"/>
              <a:t> 1 and </a:t>
            </a:r>
            <a:r>
              <a:rPr lang="en-US" dirty="0"/>
              <a:t>| &lt;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/>
              <a:t>,</a:t>
            </a:r>
            <a:r>
              <a:rPr lang="en-US" dirty="0" smtClean="0"/>
              <a:t>,</a:t>
            </a:r>
            <a:r>
              <a:rPr lang="en-US" dirty="0"/>
              <a:t>0|</a:t>
            </a:r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baseline="-25000" dirty="0"/>
              <a:t>e</a:t>
            </a:r>
            <a:r>
              <a:rPr lang="en-US" dirty="0"/>
              <a:t>,t&gt; | </a:t>
            </a:r>
            <a:r>
              <a:rPr lang="en-US" dirty="0" smtClean="0"/>
              <a:t>≠  0</a:t>
            </a:r>
            <a:endParaRPr lang="en-US" dirty="0"/>
          </a:p>
          <a:p>
            <a:pPr>
              <a:buFont typeface="Wingdings" charset="2"/>
              <a:buChar char="ü"/>
            </a:pPr>
            <a:endParaRPr lang="en-US" baseline="-25000" dirty="0"/>
          </a:p>
          <a:p>
            <a:pPr algn="ctr">
              <a:buFont typeface="Wingdings" charset="2"/>
              <a:buChar char="ü"/>
            </a:pPr>
            <a:endParaRPr lang="en-US" baseline="-25000" dirty="0"/>
          </a:p>
          <a:p>
            <a:pPr algn="ctr">
              <a:buFont typeface="Wingdings" charset="2"/>
              <a:buChar char="ü"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5847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bula.gi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7" r="-4297"/>
          <a:stretch>
            <a:fillRect/>
          </a:stretch>
        </p:blipFill>
        <p:spPr>
          <a:xfrm>
            <a:off x="1536437" y="1380680"/>
            <a:ext cx="5883275" cy="32353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693188" y="4910250"/>
            <a:ext cx="5565571" cy="1071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700" dirty="0" smtClean="0">
                <a:latin typeface="Avenir Next Condensed Regular"/>
                <a:cs typeface="Avenir Next Condensed Regular"/>
              </a:rPr>
              <a:t>Suppose to have a superposition of two waves with different mass and thus different velocities</a:t>
            </a:r>
            <a:r>
              <a:rPr lang="en-US" sz="1700" dirty="0">
                <a:latin typeface="Avenir Next Condensed Regular"/>
                <a:cs typeface="Avenir Next Condensed Regular"/>
              </a:rPr>
              <a:t>.</a:t>
            </a:r>
            <a:r>
              <a:rPr lang="en-US" sz="1700" dirty="0" smtClean="0">
                <a:latin typeface="Avenir Next Condensed Regular"/>
                <a:cs typeface="Avenir Next Condensed Regular"/>
              </a:rPr>
              <a:t> </a:t>
            </a:r>
            <a:r>
              <a:rPr lang="en-US" sz="1700" smtClean="0">
                <a:latin typeface="Avenir Next Condensed Regular"/>
                <a:cs typeface="Avenir Next Condensed Regular"/>
              </a:rPr>
              <a:t>They </a:t>
            </a:r>
            <a:r>
              <a:rPr lang="en-US" sz="1700" dirty="0" smtClean="0">
                <a:latin typeface="Avenir Next Condensed Regular"/>
                <a:cs typeface="Avenir Next Condensed Regular"/>
              </a:rPr>
              <a:t>are initially in phase. During the time they will go counter-phase, then again in phase, etc. It can be interpreted saying: initially we have |</a:t>
            </a:r>
            <a:r>
              <a:rPr lang="en-US" sz="1700" dirty="0" smtClean="0">
                <a:latin typeface="Symbol" charset="2"/>
                <a:cs typeface="Symbol" charset="2"/>
              </a:rPr>
              <a:t>n</a:t>
            </a:r>
            <a:r>
              <a:rPr lang="en-US" sz="1700" baseline="-25000" dirty="0" smtClean="0">
                <a:latin typeface="Avenir Next Condensed Regular"/>
                <a:cs typeface="Avenir Next Condensed Regular"/>
              </a:rPr>
              <a:t>e</a:t>
            </a:r>
            <a:r>
              <a:rPr lang="en-US" sz="1700" dirty="0" smtClean="0">
                <a:latin typeface="Avenir Next Condensed Regular"/>
                <a:cs typeface="Avenir Next Condensed Regular"/>
              </a:rPr>
              <a:t>&gt;; then we </a:t>
            </a:r>
            <a:r>
              <a:rPr lang="en-US" sz="1700" dirty="0">
                <a:latin typeface="Avenir Next Condensed Regular"/>
                <a:cs typeface="Avenir Next Condensed Regular"/>
              </a:rPr>
              <a:t>have |</a:t>
            </a:r>
            <a:r>
              <a:rPr lang="en-US" sz="1700" dirty="0" smtClean="0">
                <a:latin typeface="Symbol" charset="2"/>
                <a:cs typeface="Symbol" charset="2"/>
              </a:rPr>
              <a:t>n</a:t>
            </a:r>
            <a:r>
              <a:rPr lang="en-US" sz="1700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1700" dirty="0" smtClean="0">
                <a:latin typeface="Avenir Next Condensed Regular"/>
                <a:cs typeface="Avenir Next Condensed Regular"/>
              </a:rPr>
              <a:t>&gt;</a:t>
            </a:r>
            <a:r>
              <a:rPr lang="en-US" sz="1700" dirty="0">
                <a:latin typeface="Avenir Next Condensed Regular"/>
                <a:cs typeface="Avenir Next Condensed Regular"/>
              </a:rPr>
              <a:t>; </a:t>
            </a:r>
            <a:r>
              <a:rPr lang="en-US" sz="1700" dirty="0" smtClean="0">
                <a:latin typeface="Avenir Next Condensed Regular"/>
                <a:cs typeface="Avenir Next Condensed Regular"/>
              </a:rPr>
              <a:t>then </a:t>
            </a:r>
            <a:r>
              <a:rPr lang="en-US" sz="1700" dirty="0">
                <a:latin typeface="Avenir Next Condensed Regular"/>
                <a:cs typeface="Avenir Next Condensed Regular"/>
              </a:rPr>
              <a:t>again |</a:t>
            </a:r>
            <a:r>
              <a:rPr lang="en-US" sz="1700" dirty="0">
                <a:latin typeface="Symbol" charset="2"/>
                <a:cs typeface="Symbol" charset="2"/>
              </a:rPr>
              <a:t>n</a:t>
            </a:r>
            <a:r>
              <a:rPr lang="en-US" sz="1700" baseline="-25000" dirty="0">
                <a:latin typeface="Avenir Next Condensed Regular"/>
                <a:cs typeface="Avenir Next Condensed Regular"/>
              </a:rPr>
              <a:t>e</a:t>
            </a:r>
            <a:r>
              <a:rPr lang="en-US" sz="1700" dirty="0" smtClean="0">
                <a:latin typeface="Avenir Next Condensed Regular"/>
                <a:cs typeface="Avenir Next Condensed Regular"/>
              </a:rPr>
              <a:t>&gt;….</a:t>
            </a:r>
            <a:endParaRPr lang="en-US" sz="1700" dirty="0"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0500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</a:t>
            </a:r>
            <a:r>
              <a:rPr lang="en-US" sz="2400" dirty="0" smtClean="0"/>
              <a:t>redictions </a:t>
            </a:r>
            <a:r>
              <a:rPr lang="en-US" sz="2400" i="1" dirty="0" err="1" smtClean="0"/>
              <a:t>vs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experiment</a:t>
            </a:r>
          </a:p>
        </p:txBody>
      </p:sp>
      <p:pic>
        <p:nvPicPr>
          <p:cNvPr id="5" name="Content Placeholder 4" descr="davi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63" b="-35263"/>
          <a:stretch>
            <a:fillRect/>
          </a:stretch>
        </p:blipFill>
        <p:spPr>
          <a:xfrm>
            <a:off x="4611688" y="1600200"/>
            <a:ext cx="4102100" cy="4652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xpectations on solar electron neutrinos (</a:t>
            </a:r>
            <a:r>
              <a:rPr lang="en-US" dirty="0" err="1" smtClean="0"/>
              <a:t>Bahcall</a:t>
            </a:r>
            <a:r>
              <a:rPr lang="en-US" dirty="0"/>
              <a:t> </a:t>
            </a:r>
            <a:r>
              <a:rPr lang="en-US" dirty="0" smtClean="0"/>
              <a:t>1964) are not  in agreement with Davies’ observations (late 60’s)</a:t>
            </a:r>
          </a:p>
          <a:p>
            <a:endParaRPr lang="en-US" dirty="0"/>
          </a:p>
          <a:p>
            <a:r>
              <a:rPr lang="en-US" dirty="0" smtClean="0"/>
              <a:t>The explanation of </a:t>
            </a:r>
            <a:r>
              <a:rPr lang="en-US" dirty="0" err="1" smtClean="0"/>
              <a:t>Pontecorvo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following one:</a:t>
            </a:r>
          </a:p>
          <a:p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The electron neutrinos produced in the Sun do not maintain their flavor. Thus, when we search for them selectively, we will find a deficit </a:t>
            </a:r>
            <a:r>
              <a:rPr lang="en-US" b="1" dirty="0" smtClean="0">
                <a:solidFill>
                  <a:srgbClr val="FFFF00"/>
                </a:solidFill>
              </a:rPr>
              <a:t>in the expectations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 (Nobel 2015 ): total number of solar neutrinos agrees with </a:t>
            </a:r>
            <a:r>
              <a:rPr lang="en-US" dirty="0" err="1" smtClean="0"/>
              <a:t>Bahcall</a:t>
            </a:r>
            <a:r>
              <a:rPr lang="en-US" dirty="0" smtClean="0"/>
              <a:t>’ predictions</a:t>
            </a:r>
            <a:endParaRPr lang="en-US" dirty="0"/>
          </a:p>
        </p:txBody>
      </p:sp>
      <p:pic>
        <p:nvPicPr>
          <p:cNvPr id="6" name="Content Placeholder 5" descr="artSNO copy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32" r="-32832"/>
          <a:stretch>
            <a:fillRect/>
          </a:stretch>
        </p:blipFill>
        <p:spPr/>
      </p:pic>
      <p:pic>
        <p:nvPicPr>
          <p:cNvPr id="5" name="Content Placeholder 4" descr="Slide1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45" b="-10145"/>
          <a:stretch>
            <a:fillRect/>
          </a:stretch>
        </p:blipFill>
        <p:spPr>
          <a:xfrm>
            <a:off x="903700" y="2622019"/>
            <a:ext cx="3840480" cy="34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Exercise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Calculate the probability of 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appearance</a:t>
            </a:r>
            <a:r>
              <a:rPr lang="en-US" sz="1800" dirty="0" smtClean="0"/>
              <a:t>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e</a:t>
            </a:r>
            <a:r>
              <a:rPr lang="en-US" sz="1800" baseline="-25000" dirty="0" err="1" smtClean="0">
                <a:sym typeface="Wingdings"/>
              </a:rPr>
              <a:t></a:t>
            </a:r>
            <a:r>
              <a:rPr lang="en-US" sz="1800" baseline="-25000" dirty="0" err="1" smtClean="0">
                <a:latin typeface="Symbol" charset="2"/>
                <a:cs typeface="Symbol" charset="2"/>
              </a:rPr>
              <a:t>m</a:t>
            </a:r>
            <a:r>
              <a:rPr lang="en-US" sz="1800" baseline="-25000" dirty="0" smtClean="0">
                <a:latin typeface="Symbol" charset="2"/>
                <a:cs typeface="Symbol" charset="2"/>
              </a:rPr>
              <a:t> </a:t>
            </a:r>
            <a:r>
              <a:rPr lang="en-US" sz="1800" dirty="0" smtClean="0"/>
              <a:t>= | </a:t>
            </a:r>
            <a:r>
              <a:rPr lang="en-US" sz="1800" dirty="0"/>
              <a:t>&lt;</a:t>
            </a:r>
            <a:r>
              <a:rPr lang="en-US" sz="1800" dirty="0">
                <a:latin typeface="Symbol" charset="2"/>
                <a:cs typeface="Symbol" charset="2"/>
              </a:rPr>
              <a:t>n</a:t>
            </a:r>
            <a:r>
              <a:rPr lang="en-US" sz="1800" baseline="-25000" dirty="0">
                <a:latin typeface="Symbol" charset="2"/>
                <a:cs typeface="Symbol" charset="2"/>
              </a:rPr>
              <a:t>m</a:t>
            </a:r>
            <a:r>
              <a:rPr lang="en-US" sz="1800" baseline="-25000" dirty="0"/>
              <a:t>,</a:t>
            </a:r>
            <a:r>
              <a:rPr lang="en-US" sz="1800" dirty="0"/>
              <a:t>,0|</a:t>
            </a:r>
            <a:r>
              <a:rPr lang="en-US" sz="1800" dirty="0">
                <a:latin typeface="Symbol" charset="2"/>
                <a:cs typeface="Symbol" charset="2"/>
              </a:rPr>
              <a:t>n</a:t>
            </a:r>
            <a:r>
              <a:rPr lang="en-US" sz="1800" baseline="-25000" dirty="0"/>
              <a:t>e</a:t>
            </a:r>
            <a:r>
              <a:rPr lang="en-US" sz="1800" dirty="0"/>
              <a:t>,t&gt; </a:t>
            </a:r>
            <a:r>
              <a:rPr lang="en-US" sz="1800" dirty="0" smtClean="0"/>
              <a:t>|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 </a:t>
            </a:r>
          </a:p>
          <a:p>
            <a:pPr marL="0" indent="0">
              <a:buNone/>
            </a:pPr>
            <a:r>
              <a:rPr lang="en-US" sz="1800" dirty="0" smtClean="0"/>
              <a:t>Prove the formula,</a:t>
            </a:r>
          </a:p>
          <a:p>
            <a:pPr marL="0" indent="0" algn="ctr">
              <a:buNone/>
            </a:pPr>
            <a:r>
              <a:rPr lang="en-US" sz="1800" dirty="0" err="1" smtClean="0"/>
              <a:t>P</a:t>
            </a:r>
            <a:r>
              <a:rPr lang="en-US" sz="1800" baseline="-25000" dirty="0" err="1" smtClean="0"/>
              <a:t>e</a:t>
            </a:r>
            <a:r>
              <a:rPr lang="en-US" sz="1800" baseline="-25000" dirty="0" err="1">
                <a:sym typeface="Wingdings"/>
              </a:rPr>
              <a:t></a:t>
            </a:r>
            <a:r>
              <a:rPr lang="en-US" sz="1800" baseline="-25000" dirty="0" err="1">
                <a:latin typeface="Symbol" charset="2"/>
                <a:cs typeface="Symbol" charset="2"/>
              </a:rPr>
              <a:t>m</a:t>
            </a:r>
            <a:r>
              <a:rPr lang="en-US" sz="1800" baseline="-25000" dirty="0">
                <a:latin typeface="Symbol" charset="2"/>
                <a:cs typeface="Symbol" charset="2"/>
              </a:rPr>
              <a:t> </a:t>
            </a:r>
            <a:r>
              <a:rPr lang="en-US" sz="1800" baseline="-25000" dirty="0" smtClean="0">
                <a:latin typeface="Symbol" charset="2"/>
                <a:cs typeface="Symbol" charset="2"/>
              </a:rPr>
              <a:t> </a:t>
            </a:r>
            <a:r>
              <a:rPr lang="en-US" sz="1800" dirty="0" smtClean="0">
                <a:latin typeface="Symbol" charset="2"/>
                <a:cs typeface="Symbol" charset="2"/>
              </a:rPr>
              <a:t>=</a:t>
            </a:r>
            <a:r>
              <a:rPr lang="en-US" sz="1800" dirty="0" smtClean="0"/>
              <a:t> sin</a:t>
            </a:r>
            <a:r>
              <a:rPr lang="en-US" sz="1800" baseline="30000" dirty="0" smtClean="0"/>
              <a:t>2 </a:t>
            </a:r>
            <a:r>
              <a:rPr lang="en-US" sz="1800" dirty="0" smtClean="0">
                <a:latin typeface="Symbol" charset="2"/>
                <a:cs typeface="Symbol" charset="2"/>
              </a:rPr>
              <a:t>2q  </a:t>
            </a:r>
            <a:r>
              <a:rPr lang="en-US" sz="1800" dirty="0" smtClean="0">
                <a:latin typeface="Calibri"/>
                <a:cs typeface="Calibri"/>
              </a:rPr>
              <a:t>×</a:t>
            </a:r>
            <a:r>
              <a:rPr lang="en-US" sz="1800" dirty="0" smtClean="0">
                <a:latin typeface="Symbol" charset="2"/>
                <a:cs typeface="Symbol" charset="2"/>
              </a:rPr>
              <a:t> </a:t>
            </a:r>
            <a:r>
              <a:rPr lang="en-US" sz="1800" dirty="0" smtClean="0"/>
              <a:t>sin</a:t>
            </a:r>
            <a:r>
              <a:rPr lang="en-US" sz="1800" baseline="30000" dirty="0" smtClean="0"/>
              <a:t>2 </a:t>
            </a:r>
            <a:r>
              <a:rPr lang="en-US" sz="1800" dirty="0" smtClean="0"/>
              <a:t>[(  E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 - E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  t / 2 ]</a:t>
            </a:r>
          </a:p>
          <a:p>
            <a:pPr marL="0" indent="0">
              <a:buNone/>
            </a:pPr>
            <a:r>
              <a:rPr lang="en-US" sz="1800" dirty="0" smtClean="0"/>
              <a:t>Use</a:t>
            </a:r>
            <a:r>
              <a:rPr lang="en-US" sz="1800" dirty="0" smtClean="0">
                <a:solidFill>
                  <a:schemeClr val="tx1"/>
                </a:solidFill>
              </a:rPr>
              <a:t> the </a:t>
            </a:r>
            <a:r>
              <a:rPr lang="en-US" sz="1800" dirty="0" smtClean="0">
                <a:solidFill>
                  <a:srgbClr val="B26DF3"/>
                </a:solidFill>
              </a:rPr>
              <a:t>ultra-relativistic limit </a:t>
            </a:r>
            <a:r>
              <a:rPr lang="en-US" sz="1800" dirty="0" smtClean="0"/>
              <a:t>to obtain the most practical form,</a:t>
            </a:r>
          </a:p>
          <a:p>
            <a:pPr marL="0" indent="0" algn="ctr">
              <a:buNone/>
            </a:pPr>
            <a:r>
              <a:rPr lang="en-US" sz="1800" dirty="0"/>
              <a:t>(  E</a:t>
            </a:r>
            <a:r>
              <a:rPr lang="en-US" sz="1800" baseline="-25000" dirty="0"/>
              <a:t>1</a:t>
            </a:r>
            <a:r>
              <a:rPr lang="en-US" sz="1800" dirty="0"/>
              <a:t>  - </a:t>
            </a:r>
            <a:r>
              <a:rPr lang="en-US" sz="1800" dirty="0" smtClean="0"/>
              <a:t>E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  t / </a:t>
            </a:r>
            <a:r>
              <a:rPr lang="en-US" sz="1800" dirty="0"/>
              <a:t>2 </a:t>
            </a:r>
            <a:r>
              <a:rPr lang="en-US" sz="1800" dirty="0" smtClean="0"/>
              <a:t> ≈ 1.27 (  m</a:t>
            </a:r>
            <a:r>
              <a:rPr lang="en-US" sz="1800" baseline="-25000" dirty="0" smtClean="0"/>
              <a:t>1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 </a:t>
            </a:r>
            <a:r>
              <a:rPr lang="en-US" sz="1800" dirty="0"/>
              <a:t>- </a:t>
            </a:r>
            <a:r>
              <a:rPr lang="en-US" sz="1800" dirty="0" smtClean="0"/>
              <a:t>m</a:t>
            </a:r>
            <a:r>
              <a:rPr lang="en-US" sz="1800" baseline="-25000" dirty="0" smtClean="0"/>
              <a:t>2 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</a:t>
            </a:r>
            <a:r>
              <a:rPr lang="en-US" sz="1800" dirty="0"/>
              <a:t>/ </a:t>
            </a:r>
            <a:r>
              <a:rPr lang="en-US" sz="1800" dirty="0" smtClean="0"/>
              <a:t>eV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  × L/km  ×  </a:t>
            </a:r>
            <a:r>
              <a:rPr lang="en-US" sz="1800" dirty="0" err="1" smtClean="0"/>
              <a:t>GeV</a:t>
            </a:r>
            <a:r>
              <a:rPr lang="en-US" sz="1800" dirty="0" smtClean="0"/>
              <a:t>/E</a:t>
            </a:r>
          </a:p>
          <a:p>
            <a:pPr marL="0" indent="0">
              <a:buNone/>
            </a:pPr>
            <a:r>
              <a:rPr lang="en-US" sz="1800" dirty="0" smtClean="0"/>
              <a:t>where L=c t, </a:t>
            </a:r>
            <a:r>
              <a:rPr lang="en-US" sz="1800" dirty="0"/>
              <a:t>E</a:t>
            </a:r>
            <a:r>
              <a:rPr lang="en-US" sz="1800" baseline="-25000" dirty="0"/>
              <a:t>1</a:t>
            </a:r>
            <a:r>
              <a:rPr lang="en-US" sz="1800" dirty="0"/>
              <a:t>  ≈ E</a:t>
            </a:r>
            <a:r>
              <a:rPr lang="en-US" sz="1800" baseline="-25000" dirty="0"/>
              <a:t>2 </a:t>
            </a:r>
            <a:r>
              <a:rPr lang="en-US" sz="1800" dirty="0"/>
              <a:t>≈ E and </a:t>
            </a:r>
            <a:r>
              <a:rPr lang="en-US" sz="1800" dirty="0" smtClean="0"/>
              <a:t>m</a:t>
            </a:r>
            <a:r>
              <a:rPr lang="en-US" sz="1800" baseline="-25000" dirty="0" smtClean="0"/>
              <a:t>i </a:t>
            </a:r>
            <a:r>
              <a:rPr lang="en-US" sz="1800" dirty="0" smtClean="0"/>
              <a:t> are the neutrino masses.</a:t>
            </a:r>
            <a:endParaRPr lang="en-US" sz="1800" baseline="-25000" dirty="0" smtClean="0"/>
          </a:p>
          <a:p>
            <a:pPr marL="0" indent="0">
              <a:buNone/>
            </a:pPr>
            <a:r>
              <a:rPr lang="en-US" sz="1800" dirty="0"/>
              <a:t>Calculate the probability of </a:t>
            </a:r>
            <a:r>
              <a:rPr lang="en-US" sz="1800" dirty="0" smtClean="0">
                <a:solidFill>
                  <a:srgbClr val="B26DF3"/>
                </a:solidFill>
              </a:rPr>
              <a:t>disappearance</a:t>
            </a:r>
            <a:r>
              <a:rPr lang="en-US" sz="1800" dirty="0" smtClean="0"/>
              <a:t> </a:t>
            </a:r>
            <a:r>
              <a:rPr lang="en-US" sz="1800" dirty="0" err="1"/>
              <a:t>P</a:t>
            </a:r>
            <a:r>
              <a:rPr lang="en-US" sz="1800" baseline="-25000" dirty="0" err="1"/>
              <a:t>e</a:t>
            </a:r>
            <a:r>
              <a:rPr lang="en-US" sz="1800" baseline="-25000" dirty="0" err="1" smtClean="0">
                <a:sym typeface="Wingdings"/>
              </a:rPr>
              <a:t>e</a:t>
            </a:r>
            <a:r>
              <a:rPr lang="en-US" sz="1800" baseline="-25000" dirty="0" smtClean="0">
                <a:latin typeface="Symbol" charset="2"/>
                <a:cs typeface="Symbol" charset="2"/>
              </a:rPr>
              <a:t> </a:t>
            </a:r>
            <a:r>
              <a:rPr lang="en-US" sz="1800" dirty="0"/>
              <a:t>= | &lt;</a:t>
            </a:r>
            <a:r>
              <a:rPr lang="en-US" sz="1800" dirty="0" smtClean="0">
                <a:latin typeface="Symbol" charset="2"/>
                <a:cs typeface="Symbol" charset="2"/>
              </a:rPr>
              <a:t>n</a:t>
            </a:r>
            <a:r>
              <a:rPr lang="en-US" sz="1800" baseline="-25000" dirty="0" smtClean="0">
                <a:latin typeface="Calibri"/>
                <a:cs typeface="Calibri"/>
              </a:rPr>
              <a:t>e</a:t>
            </a:r>
            <a:r>
              <a:rPr lang="en-US" sz="1800" baseline="-25000" dirty="0" smtClean="0"/>
              <a:t>,</a:t>
            </a:r>
            <a:r>
              <a:rPr lang="en-US" sz="1800" dirty="0"/>
              <a:t>,0|</a:t>
            </a:r>
            <a:r>
              <a:rPr lang="en-US" sz="1800" dirty="0">
                <a:latin typeface="Symbol" charset="2"/>
                <a:cs typeface="Symbol" charset="2"/>
              </a:rPr>
              <a:t>n</a:t>
            </a:r>
            <a:r>
              <a:rPr lang="en-US" sz="1800" baseline="-25000" dirty="0"/>
              <a:t>e</a:t>
            </a:r>
            <a:r>
              <a:rPr lang="en-US" sz="1800" dirty="0"/>
              <a:t>,t&gt; |</a:t>
            </a:r>
            <a:r>
              <a:rPr lang="en-US" sz="1800" baseline="30000" dirty="0"/>
              <a:t>2</a:t>
            </a:r>
            <a:r>
              <a:rPr lang="en-US" sz="1800" dirty="0"/>
              <a:t>  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 smtClean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910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pic>
        <p:nvPicPr>
          <p:cNvPr id="5" name="Picture Placeholder 4" descr="penetr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30" b="-14830"/>
          <a:stretch>
            <a:fillRect/>
          </a:stretch>
        </p:blipFill>
        <p:spPr>
          <a:xfrm>
            <a:off x="4715748" y="2508780"/>
            <a:ext cx="4009151" cy="32558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5" y="2770187"/>
            <a:ext cx="3755721" cy="3576826"/>
          </a:xfrm>
        </p:spPr>
        <p:txBody>
          <a:bodyPr/>
          <a:lstStyle/>
          <a:p>
            <a:r>
              <a:rPr lang="en-US" sz="1900" dirty="0" smtClean="0">
                <a:latin typeface="Calibri"/>
                <a:cs typeface="Calibri"/>
              </a:rPr>
              <a:t>Radiations are characterized by their penetration power (see figure)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</a:t>
            </a:r>
            <a:r>
              <a:rPr lang="en-US" dirty="0" smtClean="0">
                <a:latin typeface="Calibri"/>
                <a:cs typeface="Calibri"/>
              </a:rPr>
              <a:t>heir emission spectra are remarkably </a:t>
            </a:r>
            <a:r>
              <a:rPr lang="en-US" dirty="0" smtClean="0">
                <a:solidFill>
                  <a:srgbClr val="B26DF3"/>
                </a:solidFill>
                <a:latin typeface="Calibri"/>
                <a:cs typeface="Calibri"/>
              </a:rPr>
              <a:t>different</a:t>
            </a:r>
            <a:r>
              <a:rPr lang="en-US" dirty="0" smtClean="0">
                <a:latin typeface="Calibri"/>
                <a:cs typeface="Calibri"/>
              </a:rPr>
              <a:t>: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>
                <a:latin typeface="Calibri"/>
                <a:cs typeface="Calibri"/>
              </a:rPr>
              <a:t>Fixed energy carried by </a:t>
            </a:r>
            <a:r>
              <a:rPr lang="en-US" dirty="0">
                <a:latin typeface="Symbol" charset="2"/>
                <a:cs typeface="Symbol" charset="2"/>
              </a:rPr>
              <a:t>a, g </a:t>
            </a:r>
            <a:r>
              <a:rPr lang="en-US" dirty="0">
                <a:latin typeface="Calibri"/>
                <a:cs typeface="Calibri"/>
              </a:rPr>
              <a:t>rays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>
                <a:latin typeface="Calibri"/>
                <a:cs typeface="Calibri"/>
              </a:rPr>
              <a:t>Variable energy carried by </a:t>
            </a:r>
            <a:r>
              <a:rPr lang="en-US" dirty="0">
                <a:latin typeface="Symbol" charset="2"/>
                <a:cs typeface="Symbol" charset="2"/>
              </a:rPr>
              <a:t>b </a:t>
            </a:r>
            <a:r>
              <a:rPr lang="en-US" dirty="0">
                <a:latin typeface="Calibri"/>
                <a:cs typeface="Calibri"/>
              </a:rPr>
              <a:t>rays</a:t>
            </a:r>
          </a:p>
          <a:p>
            <a:pPr marL="285750" indent="-285750">
              <a:buFont typeface="Wingdings" charset="2"/>
              <a:buChar char="u"/>
            </a:pPr>
            <a:endParaRPr lang="en-US" dirty="0" smtClean="0"/>
          </a:p>
          <a:p>
            <a:pPr marL="285750" indent="-285750"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4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Bangla MN"/>
                <a:cs typeface="Bangla MN"/>
              </a:rPr>
              <a:t>(my favorite presentation of the concepts “</a:t>
            </a:r>
            <a:r>
              <a:rPr lang="en-US" sz="2400" smtClean="0">
                <a:latin typeface="Bangla MN"/>
                <a:cs typeface="Bangla MN"/>
              </a:rPr>
              <a:t>neutrino= almost </a:t>
            </a:r>
            <a:r>
              <a:rPr lang="en-US" sz="2400" dirty="0" smtClean="0">
                <a:latin typeface="Bangla MN"/>
                <a:cs typeface="Bangla MN"/>
              </a:rPr>
              <a:t>invisible and neutral particle” e “the masses of the corresponding visible </a:t>
            </a:r>
            <a:r>
              <a:rPr lang="en-US" sz="2400" smtClean="0">
                <a:latin typeface="Bangla MN"/>
                <a:cs typeface="Bangla MN"/>
              </a:rPr>
              <a:t>particles differ </a:t>
            </a:r>
            <a:r>
              <a:rPr lang="en-US" sz="2400" dirty="0" smtClean="0">
                <a:latin typeface="Bangla MN"/>
                <a:cs typeface="Bangla MN"/>
              </a:rPr>
              <a:t>a lot”.)</a:t>
            </a:r>
            <a:endParaRPr lang="en-US" sz="2400" dirty="0">
              <a:latin typeface="Bangla MN"/>
              <a:cs typeface="Bangla MN"/>
            </a:endParaRPr>
          </a:p>
        </p:txBody>
      </p:sp>
      <p:pic>
        <p:nvPicPr>
          <p:cNvPr id="5" name="Content Placeholder 4" descr="answer4_leptons_wtau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22" r="-19222"/>
          <a:stretch>
            <a:fillRect/>
          </a:stretch>
        </p:blipFill>
        <p:spPr>
          <a:xfrm>
            <a:off x="1552089" y="2756647"/>
            <a:ext cx="6129968" cy="3491753"/>
          </a:xfrm>
        </p:spPr>
      </p:pic>
    </p:spTree>
    <p:extLst>
      <p:ext uri="{BB962C8B-B14F-4D97-AF65-F5344CB8AC3E}">
        <p14:creationId xmlns:p14="http://schemas.microsoft.com/office/powerpoint/2010/main" val="249172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neutral </a:t>
            </a:r>
            <a:r>
              <a:rPr lang="en-US" dirty="0" err="1" smtClean="0"/>
              <a:t>kaon</a:t>
            </a:r>
            <a:r>
              <a:rPr lang="en-US" dirty="0" smtClean="0"/>
              <a:t> system [1/2]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mesons to be observed were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+</a:t>
            </a:r>
            <a:r>
              <a:rPr lang="en-US" dirty="0">
                <a:latin typeface="Symbol" charset="2"/>
                <a:cs typeface="Symbol" charset="2"/>
              </a:rPr>
              <a:t>,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Symbol" charset="2"/>
                <a:cs typeface="Symbol" charset="2"/>
              </a:rPr>
              <a:t>, p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</a:p>
          <a:p>
            <a:r>
              <a:rPr lang="en-US" dirty="0" smtClean="0"/>
              <a:t>At first sight, they seemed to have heavier copies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+</a:t>
            </a:r>
            <a:r>
              <a:rPr lang="en-US" dirty="0">
                <a:latin typeface="Symbol" charset="2"/>
                <a:cs typeface="Symbol" charset="2"/>
              </a:rPr>
              <a:t>,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>
                <a:latin typeface="Symbol" charset="2"/>
                <a:cs typeface="Symbol" charset="2"/>
              </a:rPr>
              <a:t>,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r>
              <a:rPr lang="en-US" dirty="0" smtClean="0"/>
              <a:t>but it was realized that this analogy is misleading.</a:t>
            </a:r>
          </a:p>
          <a:p>
            <a:r>
              <a:rPr lang="en-US" dirty="0" smtClean="0"/>
              <a:t>The </a:t>
            </a:r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mesons are produced respecting a new conservation rule, strangeness: </a:t>
            </a:r>
            <a:r>
              <a:rPr lang="en-US" dirty="0" smtClean="0">
                <a:solidFill>
                  <a:srgbClr val="B26DF3"/>
                </a:solidFill>
              </a:rPr>
              <a:t>S=1</a:t>
            </a:r>
            <a:r>
              <a:rPr lang="en-US" dirty="0" smtClean="0"/>
              <a:t> for </a:t>
            </a:r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baseline="30000" dirty="0">
                <a:latin typeface="Symbol" charset="2"/>
                <a:cs typeface="Symbol" charset="2"/>
              </a:rPr>
              <a:t>+</a:t>
            </a:r>
            <a:r>
              <a:rPr lang="en-US" dirty="0">
                <a:latin typeface="Symbol" charset="2"/>
                <a:cs typeface="Symbol" charset="2"/>
              </a:rPr>
              <a:t>,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B26DF3"/>
                </a:solidFill>
              </a:rPr>
              <a:t>S=-1</a:t>
            </a:r>
            <a:r>
              <a:rPr lang="en-US" dirty="0" smtClean="0"/>
              <a:t> for </a:t>
            </a:r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0 </a:t>
            </a:r>
            <a:r>
              <a:rPr lang="en-US" dirty="0" smtClean="0"/>
              <a:t>is not its own antiparticle, as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/>
              <a:t>: There is also a 4</a:t>
            </a:r>
            <a:r>
              <a:rPr lang="en-US" baseline="30000" dirty="0" smtClean="0"/>
              <a:t>th</a:t>
            </a:r>
            <a:r>
              <a:rPr lang="en-US" dirty="0" smtClean="0"/>
              <a:t> meson, anti-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</a:p>
          <a:p>
            <a:pPr marL="0" indent="0">
              <a:buNone/>
            </a:pPr>
            <a:r>
              <a:rPr lang="en-US" i="1" dirty="0" smtClean="0"/>
              <a:t>(today this is evident thanks to the quark model; but in 50ties it was not)</a:t>
            </a:r>
            <a:endParaRPr lang="en-US" i="1" baseline="30000" dirty="0">
              <a:latin typeface="Symbol" charset="2"/>
              <a:cs typeface="Symbol" charset="2"/>
            </a:endParaRPr>
          </a:p>
          <a:p>
            <a:endParaRPr lang="en-US" baseline="30000" dirty="0">
              <a:latin typeface="Symbol" charset="2"/>
              <a:cs typeface="Symbol" charset="2"/>
            </a:endParaRPr>
          </a:p>
          <a:p>
            <a:endParaRPr lang="en-US" baseline="30000" dirty="0">
              <a:latin typeface="Symbol" charset="2"/>
              <a:cs typeface="Symbol" charset="2"/>
            </a:endParaRPr>
          </a:p>
          <a:p>
            <a:endParaRPr lang="en-US" baseline="300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98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neutral </a:t>
            </a:r>
            <a:r>
              <a:rPr lang="en-US" dirty="0" err="1" smtClean="0"/>
              <a:t>kaon</a:t>
            </a:r>
            <a:r>
              <a:rPr lang="en-US" dirty="0" smtClean="0"/>
              <a:t> system [2/2]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Gell-Mann </a:t>
            </a:r>
            <a:r>
              <a:rPr lang="en-US" dirty="0" err="1" smtClean="0"/>
              <a:t>Pais</a:t>
            </a:r>
            <a:r>
              <a:rPr lang="en-US" dirty="0" smtClean="0"/>
              <a:t> noted that strangeness is not an exact since we have the decay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0 </a:t>
            </a:r>
            <a:r>
              <a:rPr lang="en-US" dirty="0" smtClean="0"/>
              <a:t>--&gt;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+ </a:t>
            </a:r>
            <a:r>
              <a:rPr lang="en-US" dirty="0" smtClean="0">
                <a:latin typeface="Symbol" charset="2"/>
                <a:cs typeface="Symbol" charset="2"/>
              </a:rPr>
              <a:t> + p</a:t>
            </a:r>
            <a:r>
              <a:rPr lang="en-US" baseline="30000" dirty="0" smtClean="0">
                <a:latin typeface="Symbol" charset="2"/>
                <a:cs typeface="Symbol" charset="2"/>
              </a:rPr>
              <a:t>- </a:t>
            </a:r>
            <a:r>
              <a:rPr lang="en-US" dirty="0" smtClean="0">
                <a:latin typeface="Symbol" charset="2"/>
                <a:cs typeface="Symbol" charset="2"/>
              </a:rPr>
              <a:t>. </a:t>
            </a:r>
            <a:r>
              <a:rPr lang="en-US" dirty="0" smtClean="0"/>
              <a:t>Then, consider the free </a:t>
            </a:r>
            <a:r>
              <a:rPr lang="en-US" dirty="0" err="1" smtClean="0"/>
              <a:t>hamiltonian</a:t>
            </a:r>
            <a:r>
              <a:rPr lang="en-US" dirty="0" smtClean="0"/>
              <a:t> of the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0   </a:t>
            </a:r>
            <a:r>
              <a:rPr lang="en-US" dirty="0" smtClean="0"/>
              <a:t>anti-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0 </a:t>
            </a:r>
            <a:r>
              <a:rPr lang="en-US" dirty="0" smtClean="0"/>
              <a:t>system</a:t>
            </a: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</a:p>
          <a:p>
            <a:endParaRPr lang="en-US" baseline="30000" dirty="0">
              <a:latin typeface="Symbol" charset="2"/>
              <a:cs typeface="Symbol" charset="2"/>
            </a:endParaRPr>
          </a:p>
          <a:p>
            <a:endParaRPr lang="en-US" baseline="30000" dirty="0">
              <a:latin typeface="Symbol" charset="2"/>
              <a:cs typeface="Symbol" charset="2"/>
            </a:endParaRPr>
          </a:p>
          <a:p>
            <a:endParaRPr lang="en-US" baseline="30000" dirty="0" smtClean="0"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dirty="0" smtClean="0"/>
              <a:t>The off-diagonal terms are not zero, since &lt;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+ </a:t>
            </a:r>
            <a:r>
              <a:rPr lang="en-US" dirty="0">
                <a:latin typeface="Symbol" charset="2"/>
                <a:cs typeface="Symbol" charset="2"/>
              </a:rPr>
              <a:t> + p</a:t>
            </a:r>
            <a:r>
              <a:rPr lang="en-US" baseline="30000" dirty="0">
                <a:latin typeface="Symbol" charset="2"/>
                <a:cs typeface="Symbol" charset="2"/>
              </a:rPr>
              <a:t>- </a:t>
            </a: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| K</a:t>
            </a:r>
            <a:r>
              <a:rPr lang="en-US" baseline="30000" dirty="0" smtClean="0">
                <a:latin typeface="Symbol" charset="2"/>
                <a:cs typeface="Symbol" charset="2"/>
              </a:rPr>
              <a:t>0 </a:t>
            </a:r>
            <a:r>
              <a:rPr lang="en-US" dirty="0" smtClean="0">
                <a:latin typeface="Symbol" charset="2"/>
                <a:cs typeface="Symbol" charset="2"/>
              </a:rPr>
              <a:t>&gt; </a:t>
            </a:r>
            <a:r>
              <a:rPr lang="en-US" dirty="0" smtClean="0"/>
              <a:t>is non zero.  In 2</a:t>
            </a:r>
            <a:r>
              <a:rPr lang="en-US" baseline="30000" dirty="0" smtClean="0"/>
              <a:t>nd</a:t>
            </a:r>
            <a:r>
              <a:rPr lang="en-US" dirty="0" smtClean="0"/>
              <a:t> order of perturbation theory, non</a:t>
            </a:r>
            <a:r>
              <a:rPr lang="en-US" smtClean="0"/>
              <a:t>-zero </a:t>
            </a:r>
            <a:r>
              <a:rPr lang="en-US" dirty="0" smtClean="0"/>
              <a:t>amplitude &lt;anti-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0  | </a:t>
            </a:r>
            <a:r>
              <a:rPr lang="en-US" sz="2400" b="1" dirty="0" smtClean="0">
                <a:latin typeface="Palatino"/>
                <a:cs typeface="Palatino"/>
              </a:rPr>
              <a:t>H</a:t>
            </a: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|</a:t>
            </a: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0 </a:t>
            </a:r>
            <a:r>
              <a:rPr lang="en-US" dirty="0" smtClean="0">
                <a:latin typeface="Symbol" charset="2"/>
                <a:cs typeface="Symbol" charset="2"/>
              </a:rPr>
              <a:t>&gt; </a:t>
            </a:r>
            <a:r>
              <a:rPr lang="en-US" dirty="0" smtClean="0"/>
              <a:t>arises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Thus,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0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anti-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K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  <a:latin typeface="Symbol" charset="2"/>
                <a:cs typeface="Symbol" charset="2"/>
              </a:rPr>
              <a:t>0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not the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eigenstates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of propagation.</a:t>
            </a:r>
          </a:p>
        </p:txBody>
      </p:sp>
      <p:pic>
        <p:nvPicPr>
          <p:cNvPr id="6" name="Picture 5" descr="gif.late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96" y="3480851"/>
            <a:ext cx="5609175" cy="128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6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prevailing theory till mid thirties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Nuclei are made of protons and electrons 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Arial"/>
                <a:cs typeface="Arial"/>
              </a:rPr>
              <a:t>Emitted </a:t>
            </a:r>
            <a:r>
              <a:rPr lang="en-US" dirty="0" smtClean="0">
                <a:latin typeface="Symbol" charset="2"/>
                <a:cs typeface="Symbol" charset="2"/>
              </a:rPr>
              <a:t>b </a:t>
            </a:r>
            <a:r>
              <a:rPr lang="en-US" dirty="0" smtClean="0">
                <a:latin typeface="Arial"/>
                <a:cs typeface="Arial"/>
              </a:rPr>
              <a:t>rays are thought as “nuclear electrons”</a:t>
            </a:r>
            <a:endParaRPr lang="en-US" dirty="0" smtClean="0">
              <a:latin typeface="Symbol" charset="2"/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dirty="0" smtClean="0"/>
              <a:t>E.g., tritium decay is </a:t>
            </a:r>
            <a:r>
              <a:rPr lang="en-US" sz="2400" dirty="0" smtClean="0"/>
              <a:t>H3 </a:t>
            </a:r>
            <a:r>
              <a:rPr lang="en-US" sz="2400" dirty="0"/>
              <a:t>= (3p, 2e) --&gt; He3=(3p, 1e) + </a:t>
            </a:r>
            <a:r>
              <a:rPr lang="en-US" sz="2400" dirty="0"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We expect fixed energy – but we find variable one!</a:t>
            </a:r>
          </a:p>
        </p:txBody>
      </p:sp>
    </p:spTree>
    <p:extLst>
      <p:ext uri="{BB962C8B-B14F-4D97-AF65-F5344CB8AC3E}">
        <p14:creationId xmlns:p14="http://schemas.microsoft.com/office/powerpoint/2010/main" val="54550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prevailing theory till mid thirties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Nuclei are made of protons and electrons 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latin typeface="Arial"/>
                <a:cs typeface="Arial"/>
              </a:rPr>
              <a:t>Emitted </a:t>
            </a:r>
            <a:r>
              <a:rPr lang="en-US" dirty="0" smtClean="0">
                <a:latin typeface="Symbol" charset="2"/>
                <a:cs typeface="Symbol" charset="2"/>
              </a:rPr>
              <a:t>b </a:t>
            </a:r>
            <a:r>
              <a:rPr lang="en-US" dirty="0" smtClean="0">
                <a:latin typeface="Arial"/>
                <a:cs typeface="Arial"/>
              </a:rPr>
              <a:t>rays are thought as “nuclear electrons”</a:t>
            </a:r>
            <a:endParaRPr lang="en-US" dirty="0" smtClean="0">
              <a:latin typeface="Symbol" charset="2"/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dirty="0" smtClean="0"/>
              <a:t>E.g., tritium decay is </a:t>
            </a:r>
            <a:r>
              <a:rPr lang="en-US" sz="2400" dirty="0" smtClean="0"/>
              <a:t>H3 </a:t>
            </a:r>
            <a:r>
              <a:rPr lang="en-US" sz="2400" dirty="0"/>
              <a:t>= (3p, 2e) --&gt; He3=(3p, 1e) + </a:t>
            </a:r>
            <a:r>
              <a:rPr lang="en-US" sz="2400" dirty="0"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We expect fixed energy – but we find variable one!</a:t>
            </a:r>
          </a:p>
          <a:p>
            <a:pPr>
              <a:buFont typeface="Wingdings" charset="2"/>
              <a:buChar char="u"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Maybe there is a full sequence of final state He3 (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Goppert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-Mayer)</a:t>
            </a:r>
          </a:p>
          <a:p>
            <a:pPr>
              <a:buFont typeface="Wingdings" charset="2"/>
              <a:buChar char="u"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Maybe energy is not conserved? (Bohr) </a:t>
            </a:r>
            <a:endParaRPr lang="en-US" i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97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prevailing theory till mid thirties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Nuclei are made by protons and electrons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b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rays are then called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nuclear electrons</a:t>
            </a:r>
            <a:endParaRPr lang="en-US" i="1" dirty="0" smtClean="0">
              <a:solidFill>
                <a:schemeClr val="bg1">
                  <a:lumMod val="85000"/>
                </a:schemeClr>
              </a:solidFill>
              <a:latin typeface="Symbol" charset="2"/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E.g., tritium decay is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H3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= (3p, 2e) --&gt; He3=(3p, 1e) +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We expect fixed energy – but we find variable one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Maybe there is a full sequence of final state He3 (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Goppert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-Mayer)</a:t>
            </a:r>
          </a:p>
          <a:p>
            <a:pPr>
              <a:buFont typeface="Wingdings" charset="2"/>
              <a:buChar char="q"/>
            </a:pPr>
            <a:r>
              <a:rPr lang="en-US" i="1" dirty="0" smtClean="0">
                <a:solidFill>
                  <a:srgbClr val="C86504"/>
                </a:solidFill>
                <a:latin typeface="Arial"/>
                <a:cs typeface="Arial"/>
              </a:rPr>
              <a:t>Maybe energy is not conserved? (Bohr)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NOT EVIDENTLY WRONG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6411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prevailing theory till mid thirties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>
                <a:latin typeface="Arial"/>
                <a:cs typeface="Arial"/>
              </a:rPr>
              <a:t>Nuclei are made by protons and electrons </a:t>
            </a:r>
            <a:r>
              <a:rPr lang="en-US" sz="1800" dirty="0">
                <a:solidFill>
                  <a:srgbClr val="1D2C64"/>
                </a:solidFill>
                <a:latin typeface="Comic Sans MS"/>
                <a:cs typeface="Comic Sans MS"/>
              </a:rPr>
              <a:t>NOT EVIDENTLY WRONG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b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rays are then called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nuclear electrons</a:t>
            </a:r>
            <a:endParaRPr lang="en-US" i="1" dirty="0" smtClean="0">
              <a:solidFill>
                <a:schemeClr val="bg1">
                  <a:lumMod val="85000"/>
                </a:schemeClr>
              </a:solidFill>
              <a:latin typeface="Symbol" charset="2"/>
              <a:cs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E.g., tritium decay is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H3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= (3p, 2e) --&gt; He3=(3p, 1e) +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We expect fixed energy – but we find variable one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Maybe there is a full sequence of final state He3 (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Goppert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-Mayer)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Maybe energy is not conserved? (Bohr)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94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invisible particle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928" y="2913447"/>
            <a:ext cx="8308975" cy="3491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>
                <a:latin typeface="Arial"/>
                <a:cs typeface="Arial"/>
              </a:rPr>
              <a:t>On Dec 1930 Pauli postulated that nucleus </a:t>
            </a:r>
            <a:r>
              <a:rPr lang="en-US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contains </a:t>
            </a:r>
            <a:r>
              <a:rPr lang="en-US" sz="19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also</a:t>
            </a:r>
            <a:r>
              <a:rPr lang="en-US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900" dirty="0" smtClean="0">
                <a:latin typeface="Arial"/>
                <a:cs typeface="Arial"/>
              </a:rPr>
              <a:t>neutral particles</a:t>
            </a:r>
          </a:p>
          <a:p>
            <a:pPr marL="0" indent="0">
              <a:buNone/>
            </a:pPr>
            <a:r>
              <a:rPr lang="en-US" sz="1900" dirty="0" smtClean="0">
                <a:latin typeface="Arial"/>
                <a:cs typeface="Arial"/>
              </a:rPr>
              <a:t>E.g., tritium nucleus H3 is a bound state containing (3p,2e,n</a:t>
            </a:r>
            <a:r>
              <a:rPr lang="en-US" sz="2400" dirty="0" smtClean="0">
                <a:latin typeface="Symbol" charset="2"/>
                <a:cs typeface="Symbol" charset="2"/>
              </a:rPr>
              <a:t>n</a:t>
            </a:r>
            <a:r>
              <a:rPr lang="en-US" sz="1900" dirty="0" smtClean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r>
              <a:rPr lang="en-US" sz="1900" dirty="0" smtClean="0">
                <a:latin typeface="Arial"/>
                <a:cs typeface="Arial"/>
              </a:rPr>
              <a:t>Assume </a:t>
            </a:r>
            <a:r>
              <a:rPr lang="en-US" dirty="0">
                <a:latin typeface="Symbol" charset="2"/>
                <a:cs typeface="Symbol" charset="2"/>
              </a:rPr>
              <a:t>b </a:t>
            </a:r>
            <a:r>
              <a:rPr lang="en-US" dirty="0" smtClean="0">
                <a:latin typeface="Arial"/>
                <a:cs typeface="Arial"/>
              </a:rPr>
              <a:t>decay is </a:t>
            </a:r>
            <a:r>
              <a:rPr lang="en-US" dirty="0" smtClean="0"/>
              <a:t>H3 </a:t>
            </a:r>
            <a:r>
              <a:rPr lang="en-US" dirty="0"/>
              <a:t>= (3p, </a:t>
            </a:r>
            <a:r>
              <a:rPr lang="en-US" dirty="0" smtClean="0"/>
              <a:t>2e,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dirty="0">
                <a:latin typeface="Arial"/>
                <a:cs typeface="Arial"/>
              </a:rPr>
              <a:t>)</a:t>
            </a:r>
            <a:r>
              <a:rPr lang="en-US" dirty="0" smtClean="0"/>
              <a:t> </a:t>
            </a:r>
            <a:r>
              <a:rPr lang="en-US" dirty="0"/>
              <a:t>--&gt; He3=</a:t>
            </a:r>
            <a:r>
              <a:rPr lang="en-US" dirty="0" smtClean="0"/>
              <a:t>( 3p , 1e , (n-1)</a:t>
            </a:r>
            <a:r>
              <a:rPr lang="en-US" dirty="0" smtClean="0">
                <a:latin typeface="Symbol" charset="2"/>
                <a:cs typeface="Symbol" charset="2"/>
              </a:rPr>
              <a:t>n 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smtClean="0">
                <a:latin typeface="Symbol" charset="2"/>
                <a:cs typeface="Symbol" charset="2"/>
              </a:rPr>
              <a:t>b + n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The new particles are almost invisible, but carry away the energy</a:t>
            </a:r>
          </a:p>
          <a:p>
            <a:pPr>
              <a:buFont typeface="Wingdings" charset="2"/>
              <a:buChar char="q"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i="1" dirty="0" smtClean="0">
                <a:latin typeface="Arial"/>
                <a:cs typeface="Arial"/>
              </a:rPr>
              <a:t>Pauli felt miserable and did not publish this idea for 3 </a:t>
            </a:r>
            <a:r>
              <a:rPr lang="en-US" sz="1400" i="1" dirty="0">
                <a:latin typeface="Arial"/>
                <a:cs typeface="Arial"/>
              </a:rPr>
              <a:t>years </a:t>
            </a:r>
            <a:r>
              <a:rPr lang="en-US" sz="1100" i="1" dirty="0" smtClean="0">
                <a:latin typeface="Arial"/>
                <a:cs typeface="Arial"/>
              </a:rPr>
              <a:t>(also: divorce</a:t>
            </a:r>
            <a:r>
              <a:rPr lang="en-US" sz="1100" i="1" dirty="0">
                <a:latin typeface="Arial"/>
                <a:cs typeface="Arial"/>
              </a:rPr>
              <a:t>, nervous breakdown) </a:t>
            </a:r>
          </a:p>
          <a:p>
            <a:pPr>
              <a:buFont typeface="Wingdings" charset="2"/>
              <a:buChar char="q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10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3553</TotalTime>
  <Words>3160</Words>
  <Application>Microsoft Macintosh PowerPoint</Application>
  <PresentationFormat>On-screen Show (4:3)</PresentationFormat>
  <Paragraphs>261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Expo</vt:lpstr>
      <vt:lpstr>The formation of the modern idea of neutrino</vt:lpstr>
      <vt:lpstr>Neutrinos and their interactions</vt:lpstr>
      <vt:lpstr>Nuclear phenomena</vt:lpstr>
      <vt:lpstr>Characterization</vt:lpstr>
      <vt:lpstr>The prevailing theory till mid thirties</vt:lpstr>
      <vt:lpstr>The prevailing theory till mid thirties</vt:lpstr>
      <vt:lpstr>The prevailing theory till mid thirties</vt:lpstr>
      <vt:lpstr>The prevailing theory till mid thirties</vt:lpstr>
      <vt:lpstr>The invisible particle</vt:lpstr>
      <vt:lpstr>The invisible particle</vt:lpstr>
      <vt:lpstr>Fermi theory (quantum mechanics + relativity)</vt:lpstr>
      <vt:lpstr>PowerPoint Presentation</vt:lpstr>
      <vt:lpstr>Bethe Peierls 1934</vt:lpstr>
      <vt:lpstr>`Neutrino’ - free proton interaction</vt:lpstr>
      <vt:lpstr>Proof of the existence of the `neutrino’</vt:lpstr>
      <vt:lpstr>Other types of neutrinos</vt:lpstr>
      <vt:lpstr>Other types of neutrinos</vt:lpstr>
      <vt:lpstr>PowerPoint Presentation</vt:lpstr>
      <vt:lpstr>(hadrons and b interactions - a long story made short)</vt:lpstr>
      <vt:lpstr>More neutrino interactions – the `heavy photon’</vt:lpstr>
      <vt:lpstr>PowerPoint Presentation</vt:lpstr>
      <vt:lpstr>Comments</vt:lpstr>
      <vt:lpstr>Neutrinos vs antineutrinos</vt:lpstr>
      <vt:lpstr>Description of massless free neutrinos in QM</vt:lpstr>
      <vt:lpstr>Neutrino masses</vt:lpstr>
      <vt:lpstr>Neutrino mass 1: kinematics</vt:lpstr>
      <vt:lpstr>The arrival of a cosmic neutrino rush</vt:lpstr>
      <vt:lpstr>Neutrino mass 2: the b spectrum</vt:lpstr>
      <vt:lpstr>What we know from the experiments</vt:lpstr>
      <vt:lpstr>Neutrino mass 3: cosmology</vt:lpstr>
      <vt:lpstr>History of neutrinos</vt:lpstr>
      <vt:lpstr>Values and bounds on neutrino masses</vt:lpstr>
      <vt:lpstr>Neutrino mass 4: oscillations</vt:lpstr>
      <vt:lpstr>The idea of neutrino oscillations [1/2]</vt:lpstr>
      <vt:lpstr>The idea of neutrino oscillations [2/2]</vt:lpstr>
      <vt:lpstr>PowerPoint Presentation</vt:lpstr>
      <vt:lpstr>Predictions vs  experiment</vt:lpstr>
      <vt:lpstr>SNO (Nobel 2015 ): total number of solar neutrinos agrees with Bahcall’ predictions</vt:lpstr>
      <vt:lpstr>Exercise</vt:lpstr>
      <vt:lpstr>(my favorite presentation of the concepts “neutrino= almost invisible and neutral particle” e “the masses of the corresponding visible particles differ a lot”.)</vt:lpstr>
      <vt:lpstr>The neutral kaon system [1/2]</vt:lpstr>
      <vt:lpstr>The neutral kaon system [2/2]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neutrinos</dc:title>
  <dc:creator>Francesco Vissani</dc:creator>
  <cp:lastModifiedBy>Francesco Vissani</cp:lastModifiedBy>
  <cp:revision>222</cp:revision>
  <dcterms:created xsi:type="dcterms:W3CDTF">2016-04-09T09:28:34Z</dcterms:created>
  <dcterms:modified xsi:type="dcterms:W3CDTF">2016-06-13T21:51:03Z</dcterms:modified>
</cp:coreProperties>
</file>