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0" r:id="rId3"/>
    <p:sldId id="258" r:id="rId4"/>
    <p:sldId id="261" r:id="rId5"/>
    <p:sldId id="262" r:id="rId6"/>
    <p:sldId id="263" r:id="rId7"/>
    <p:sldId id="271" r:id="rId8"/>
    <p:sldId id="272" r:id="rId9"/>
    <p:sldId id="274" r:id="rId10"/>
    <p:sldId id="273" r:id="rId11"/>
    <p:sldId id="275" r:id="rId12"/>
    <p:sldId id="276" r:id="rId13"/>
    <p:sldId id="278" r:id="rId14"/>
    <p:sldId id="279" r:id="rId15"/>
    <p:sldId id="281" r:id="rId16"/>
    <p:sldId id="282" r:id="rId17"/>
    <p:sldId id="283" r:id="rId18"/>
    <p:sldId id="284" r:id="rId19"/>
    <p:sldId id="285" r:id="rId20"/>
    <p:sldId id="286" r:id="rId21"/>
    <p:sldId id="288" r:id="rId22"/>
    <p:sldId id="290" r:id="rId23"/>
    <p:sldId id="289" r:id="rId24"/>
    <p:sldId id="291" r:id="rId25"/>
    <p:sldId id="292" r:id="rId26"/>
    <p:sldId id="293" r:id="rId27"/>
    <p:sldId id="294" r:id="rId28"/>
    <p:sldId id="297" r:id="rId29"/>
    <p:sldId id="298" r:id="rId30"/>
    <p:sldId id="299" r:id="rId31"/>
    <p:sldId id="304" r:id="rId32"/>
    <p:sldId id="301" r:id="rId33"/>
    <p:sldId id="303" r:id="rId34"/>
    <p:sldId id="307" r:id="rId35"/>
    <p:sldId id="308" r:id="rId36"/>
    <p:sldId id="309" r:id="rId37"/>
    <p:sldId id="320" r:id="rId38"/>
    <p:sldId id="310" r:id="rId39"/>
    <p:sldId id="319" r:id="rId40"/>
    <p:sldId id="312" r:id="rId41"/>
    <p:sldId id="314" r:id="rId42"/>
    <p:sldId id="315" r:id="rId43"/>
    <p:sldId id="316" r:id="rId44"/>
    <p:sldId id="317" r:id="rId45"/>
    <p:sldId id="318" r:id="rId46"/>
    <p:sldId id="306" r:id="rId47"/>
    <p:sldId id="295" r:id="rId48"/>
    <p:sldId id="300" r:id="rId49"/>
    <p:sldId id="31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2C4"/>
    <a:srgbClr val="072B06"/>
    <a:srgbClr val="2EFF26"/>
    <a:srgbClr val="25C71E"/>
    <a:srgbClr val="C70F3A"/>
    <a:srgbClr val="AC92C7"/>
    <a:srgbClr val="C75BBD"/>
    <a:srgbClr val="CDF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6C5E-3361-2544-AD0F-E378C8581047}" type="datetimeFigureOut">
              <a:rPr lang="en-US" smtClean="0"/>
              <a:t>13/06/16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DAC-3820-2140-8E4C-25635068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1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6C5E-3361-2544-AD0F-E378C8581047}" type="datetimeFigureOut">
              <a:rPr lang="en-US" smtClean="0"/>
              <a:t>13/06/16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DAC-3820-2140-8E4C-25635068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6C5E-3361-2544-AD0F-E378C8581047}" type="datetimeFigureOut">
              <a:rPr lang="en-US" smtClean="0"/>
              <a:t>13/06/16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DAC-3820-2140-8E4C-25635068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5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6C5E-3361-2544-AD0F-E378C8581047}" type="datetimeFigureOut">
              <a:rPr lang="en-US" smtClean="0"/>
              <a:t>13/06/16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DAC-3820-2140-8E4C-25635068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0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6C5E-3361-2544-AD0F-E378C8581047}" type="datetimeFigureOut">
              <a:rPr lang="en-US" smtClean="0"/>
              <a:t>13/06/16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DAC-3820-2140-8E4C-25635068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6C5E-3361-2544-AD0F-E378C8581047}" type="datetimeFigureOut">
              <a:rPr lang="en-US" smtClean="0"/>
              <a:t>13/06/16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DAC-3820-2140-8E4C-25635068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7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6C5E-3361-2544-AD0F-E378C8581047}" type="datetimeFigureOut">
              <a:rPr lang="en-US" smtClean="0"/>
              <a:t>13/06/16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DAC-3820-2140-8E4C-25635068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0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6C5E-3361-2544-AD0F-E378C8581047}" type="datetimeFigureOut">
              <a:rPr lang="en-US" smtClean="0"/>
              <a:t>13/06/16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DAC-3820-2140-8E4C-25635068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0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6C5E-3361-2544-AD0F-E378C8581047}" type="datetimeFigureOut">
              <a:rPr lang="en-US" smtClean="0"/>
              <a:t>13/06/16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DAC-3820-2140-8E4C-25635068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6C5E-3361-2544-AD0F-E378C8581047}" type="datetimeFigureOut">
              <a:rPr lang="en-US" smtClean="0"/>
              <a:t>13/06/16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DAC-3820-2140-8E4C-25635068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8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6C5E-3361-2544-AD0F-E378C8581047}" type="datetimeFigureOut">
              <a:rPr lang="en-US" smtClean="0"/>
              <a:t>13/06/16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DAC-3820-2140-8E4C-25635068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3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C6C5E-3361-2544-AD0F-E378C8581047}" type="datetimeFigureOut">
              <a:rPr lang="en-US" smtClean="0"/>
              <a:t>13/06/16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55DAC-3820-2140-8E4C-25635068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0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aramond"/>
                <a:cs typeface="Garamond"/>
              </a:rPr>
              <a:t>New Physics and Neutrino M</a:t>
            </a:r>
            <a:r>
              <a:rPr lang="en-US" dirty="0" smtClean="0">
                <a:latin typeface="Garamond"/>
                <a:cs typeface="Garamond"/>
              </a:rPr>
              <a:t>ass: Facts and Fancy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aramond"/>
                <a:cs typeface="Garamond"/>
              </a:rPr>
              <a:t>Francesco Vissani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aramond"/>
                <a:cs typeface="Garamond"/>
              </a:rPr>
              <a:t>LNGS and GSSI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5545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4895"/>
            <a:ext cx="8229600" cy="5837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ym typeface="Wingdings"/>
              </a:rPr>
              <a:t>(A ,  Z )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(A , Z+1)+e</a:t>
            </a:r>
            <a:r>
              <a:rPr lang="en-US" sz="3600" baseline="30000" dirty="0" smtClean="0">
                <a:sym typeface="Wingdings"/>
              </a:rPr>
              <a:t>-</a:t>
            </a:r>
            <a:r>
              <a:rPr lang="en-US" sz="3600" dirty="0" smtClean="0">
                <a:sym typeface="Wingdings"/>
              </a:rPr>
              <a:t>+</a:t>
            </a:r>
            <a:r>
              <a:rPr lang="en-US" sz="36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3600" baseline="-25000" dirty="0" smtClean="0">
                <a:sym typeface="Wingdings"/>
              </a:rPr>
              <a:t>e  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A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ll OK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ym typeface="Wingdings"/>
              </a:rPr>
              <a:t>(A , Z )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(A , Z+2)+2 e</a:t>
            </a:r>
            <a:r>
              <a:rPr lang="en-US" sz="3600" baseline="30000" dirty="0" smtClean="0">
                <a:sym typeface="Wingdings"/>
              </a:rPr>
              <a:t>-</a:t>
            </a:r>
            <a:r>
              <a:rPr lang="en-US" sz="3600" dirty="0" smtClean="0">
                <a:sym typeface="Wingdings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L changes  </a:t>
            </a:r>
            <a:endParaRPr lang="en-US" sz="2800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+ p               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L and </a:t>
            </a:r>
            <a:r>
              <a:rPr lang="en-US" sz="24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/>
              </a:rPr>
              <a:t>spin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change</a:t>
            </a:r>
            <a:endParaRPr lang="en-US" sz="24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ym typeface="Wingdings"/>
            </a:endParaRPr>
          </a:p>
          <a:p>
            <a:pPr marL="0" indent="0">
              <a:buNone/>
            </a:pPr>
            <a:r>
              <a:rPr lang="en-US" sz="4400" dirty="0" smtClean="0"/>
              <a:t>p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+</a:t>
            </a:r>
            <a:r>
              <a:rPr lang="en-US" sz="4400" dirty="0" smtClean="0">
                <a:sym typeface="Wingdings"/>
              </a:rPr>
              <a:t> +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4400" baseline="30000" dirty="0" smtClean="0">
                <a:sym typeface="Wingdings"/>
              </a:rPr>
              <a:t>0 </a:t>
            </a:r>
            <a:r>
              <a:rPr lang="en-US" sz="4400" dirty="0" smtClean="0">
                <a:sym typeface="Wingdings"/>
              </a:rPr>
              <a:t>            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B and L change</a:t>
            </a: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+ K</a:t>
            </a:r>
            <a:r>
              <a:rPr lang="en-US" sz="4400" baseline="30000" dirty="0" smtClean="0">
                <a:sym typeface="Wingdings"/>
              </a:rPr>
              <a:t>+                       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B and L change</a:t>
            </a:r>
            <a:endParaRPr lang="en-US" sz="2400" baseline="30000" dirty="0" smtClean="0">
              <a:sym typeface="Wingdings"/>
            </a:endParaRP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4400" dirty="0" smtClean="0">
                <a:sym typeface="Wingdings"/>
              </a:rPr>
              <a:t> +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4400" baseline="-25000" dirty="0" smtClean="0">
                <a:sym typeface="Wingdings"/>
              </a:rPr>
              <a:t>e                              </a:t>
            </a:r>
            <a:r>
              <a:rPr lang="en-US" sz="24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/>
              </a:rPr>
              <a:t>Charge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changes</a:t>
            </a:r>
            <a:endParaRPr lang="en-US" sz="2400" dirty="0" smtClean="0"/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n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93965" y="6387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59698" y="53123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098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4895"/>
            <a:ext cx="8229600" cy="5837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ym typeface="Wingdings"/>
              </a:rPr>
              <a:t>(A ,  Z )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(A , Z+1)+e</a:t>
            </a:r>
            <a:r>
              <a:rPr lang="en-US" sz="3600" baseline="30000" dirty="0" smtClean="0">
                <a:sym typeface="Wingdings"/>
              </a:rPr>
              <a:t>-</a:t>
            </a:r>
            <a:r>
              <a:rPr lang="en-US" sz="3600" dirty="0" smtClean="0">
                <a:sym typeface="Wingdings"/>
              </a:rPr>
              <a:t>+</a:t>
            </a:r>
            <a:r>
              <a:rPr lang="en-US" sz="36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3600" baseline="-25000" dirty="0" smtClean="0">
                <a:sym typeface="Wingdings"/>
              </a:rPr>
              <a:t>e  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A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ll OK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ym typeface="Wingdings"/>
              </a:rPr>
              <a:t>(A , Z )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(A , Z+2)+2 e</a:t>
            </a:r>
            <a:r>
              <a:rPr lang="en-US" sz="3600" baseline="30000" dirty="0" smtClean="0">
                <a:sym typeface="Wingdings"/>
              </a:rPr>
              <a:t>-</a:t>
            </a:r>
            <a:r>
              <a:rPr lang="en-US" sz="3600" dirty="0" smtClean="0">
                <a:sym typeface="Wingdings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L changes  </a:t>
            </a:r>
            <a:endParaRPr lang="en-US" sz="2800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+ p               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L and </a:t>
            </a:r>
            <a:r>
              <a:rPr lang="en-US" sz="24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/>
              </a:rPr>
              <a:t>spin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change</a:t>
            </a:r>
            <a:endParaRPr lang="en-US" sz="24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ym typeface="Wingdings"/>
            </a:endParaRPr>
          </a:p>
          <a:p>
            <a:pPr marL="0" indent="0">
              <a:buNone/>
            </a:pPr>
            <a:r>
              <a:rPr lang="en-US" sz="4400" dirty="0" smtClean="0"/>
              <a:t>p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+</a:t>
            </a:r>
            <a:r>
              <a:rPr lang="en-US" sz="4400" dirty="0" smtClean="0">
                <a:sym typeface="Wingdings"/>
              </a:rPr>
              <a:t> +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4400" baseline="30000" dirty="0" smtClean="0">
                <a:sym typeface="Wingdings"/>
              </a:rPr>
              <a:t>0 </a:t>
            </a:r>
            <a:r>
              <a:rPr lang="en-US" sz="4400" dirty="0" smtClean="0">
                <a:sym typeface="Wingdings"/>
              </a:rPr>
              <a:t>            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B and L change</a:t>
            </a: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+ K</a:t>
            </a:r>
            <a:r>
              <a:rPr lang="en-US" sz="4400" baseline="30000" dirty="0" smtClean="0">
                <a:sym typeface="Wingdings"/>
              </a:rPr>
              <a:t>+                       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B and L change</a:t>
            </a:r>
            <a:endParaRPr lang="en-US" sz="2400" baseline="30000" dirty="0" smtClean="0">
              <a:sym typeface="Wingdings"/>
            </a:endParaRP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4400" dirty="0" smtClean="0">
                <a:sym typeface="Wingdings"/>
              </a:rPr>
              <a:t> +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4400" baseline="-25000" dirty="0" smtClean="0">
                <a:sym typeface="Wingdings"/>
              </a:rPr>
              <a:t>e                              </a:t>
            </a:r>
            <a:r>
              <a:rPr lang="en-US" sz="24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/>
              </a:rPr>
              <a:t>Charge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changes</a:t>
            </a:r>
            <a:endParaRPr lang="en-US" sz="2400" dirty="0" smtClean="0"/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n                      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B changes</a:t>
            </a:r>
            <a:endParaRPr lang="en-US" sz="2400" baseline="30000" dirty="0" smtClean="0">
              <a:sym typeface="Wingdings"/>
            </a:endParaRPr>
          </a:p>
          <a:p>
            <a:pPr marL="0" indent="0">
              <a:buNone/>
            </a:pPr>
            <a:endParaRPr lang="en-US" sz="4400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93965" y="6387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59698" y="53123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098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Summary offered by known physics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latin typeface="Garamond"/>
                <a:cs typeface="Garamond"/>
              </a:rPr>
              <a:t>K</a:t>
            </a:r>
            <a:r>
              <a:rPr lang="en-US" sz="2900" dirty="0" smtClean="0">
                <a:latin typeface="Garamond"/>
                <a:cs typeface="Garamond"/>
              </a:rPr>
              <a:t>nown physics= “standard model’’ (SM), an astonishing successful theory, based on few principles</a:t>
            </a:r>
          </a:p>
          <a:p>
            <a:endParaRPr lang="en-US" sz="2900" dirty="0" smtClean="0">
              <a:latin typeface="Garamond"/>
              <a:cs typeface="Garamond"/>
            </a:endParaRPr>
          </a:p>
          <a:p>
            <a:r>
              <a:rPr lang="en-US" sz="2900" dirty="0" smtClean="0">
                <a:latin typeface="Garamond"/>
                <a:cs typeface="Garamond"/>
              </a:rPr>
              <a:t>The </a:t>
            </a:r>
            <a:r>
              <a:rPr lang="en-US" sz="2900" dirty="0" err="1" smtClean="0">
                <a:latin typeface="Garamond"/>
                <a:cs typeface="Garamond"/>
              </a:rPr>
              <a:t>perturbative</a:t>
            </a:r>
            <a:r>
              <a:rPr lang="en-US" sz="2900" dirty="0" smtClean="0">
                <a:latin typeface="Garamond"/>
                <a:cs typeface="Garamond"/>
              </a:rPr>
              <a:t> theory is compatible with lepton and baryon conservation</a:t>
            </a:r>
          </a:p>
          <a:p>
            <a:endParaRPr lang="en-US" sz="2900" dirty="0" smtClean="0">
              <a:latin typeface="Garamond"/>
              <a:cs typeface="Garamond"/>
            </a:endParaRPr>
          </a:p>
          <a:p>
            <a:r>
              <a:rPr lang="en-US" sz="2900" dirty="0" smtClean="0">
                <a:latin typeface="Garamond"/>
                <a:cs typeface="Garamond"/>
              </a:rPr>
              <a:t>This is evident from the graphical representation of the processes, given by Feynman diagrams: there are no sources or sinks of B and L (see next example)</a:t>
            </a:r>
          </a:p>
          <a:p>
            <a:endParaRPr lang="en-US" sz="2900" dirty="0" smtClean="0">
              <a:latin typeface="Garamond"/>
              <a:cs typeface="Garamond"/>
            </a:endParaRPr>
          </a:p>
          <a:p>
            <a:endParaRPr lang="en-US" sz="29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8853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2 5"/>
          <p:cNvCxnSpPr/>
          <p:nvPr/>
        </p:nvCxnSpPr>
        <p:spPr>
          <a:xfrm flipV="1">
            <a:off x="304800" y="4876800"/>
            <a:ext cx="2286000" cy="1524000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2521480" y="3581400"/>
            <a:ext cx="1974320" cy="1330060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281203" y="5562600"/>
            <a:ext cx="2376397" cy="769441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4400" dirty="0" smtClean="0">
                <a:solidFill>
                  <a:srgbClr val="3366FF"/>
                </a:solidFill>
                <a:latin typeface="Comic Sans MS"/>
              </a:rPr>
              <a:t>electron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105400" y="5257800"/>
            <a:ext cx="2369784" cy="1446550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4400" dirty="0" smtClean="0">
                <a:solidFill>
                  <a:srgbClr val="3366FF"/>
                </a:solidFill>
                <a:latin typeface="Comic Sans MS"/>
              </a:rPr>
              <a:t>electron</a:t>
            </a:r>
          </a:p>
          <a:p>
            <a:pPr algn="ctr"/>
            <a:r>
              <a:rPr lang="it-IT" sz="4400" dirty="0" smtClean="0">
                <a:solidFill>
                  <a:srgbClr val="3366FF"/>
                </a:solidFill>
                <a:latin typeface="Comic Sans MS"/>
              </a:rPr>
              <a:t>neutrino</a:t>
            </a:r>
          </a:p>
        </p:txBody>
      </p:sp>
      <p:cxnSp>
        <p:nvCxnSpPr>
          <p:cNvPr id="11" name="Connettore 2 10"/>
          <p:cNvCxnSpPr/>
          <p:nvPr/>
        </p:nvCxnSpPr>
        <p:spPr>
          <a:xfrm rot="10800000">
            <a:off x="4494217" y="3581404"/>
            <a:ext cx="4497384" cy="2819401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495800" y="3581400"/>
            <a:ext cx="2362200" cy="1523206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4495800" y="609600"/>
            <a:ext cx="4495801" cy="29718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4495800" y="2057400"/>
            <a:ext cx="2286000" cy="15240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228600" y="609600"/>
            <a:ext cx="2362200" cy="16002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rot="10800000">
            <a:off x="228600" y="609600"/>
            <a:ext cx="4267200" cy="2972594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590096" y="152400"/>
            <a:ext cx="1686504" cy="1446550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Comic Sans MS"/>
              </a:rPr>
              <a:t>up</a:t>
            </a:r>
          </a:p>
          <a:p>
            <a:pPr algn="ctr"/>
            <a:r>
              <a:rPr lang="it-IT" sz="4400" dirty="0" smtClean="0">
                <a:solidFill>
                  <a:srgbClr val="FF0000"/>
                </a:solidFill>
                <a:latin typeface="Comic Sans MS"/>
              </a:rPr>
              <a:t>quark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5755315" y="153650"/>
            <a:ext cx="1636085" cy="1446550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Comic Sans MS"/>
              </a:rPr>
              <a:t>down</a:t>
            </a:r>
          </a:p>
          <a:p>
            <a:pPr algn="ctr"/>
            <a:r>
              <a:rPr lang="it-IT" sz="4400" dirty="0" smtClean="0">
                <a:solidFill>
                  <a:srgbClr val="FF0000"/>
                </a:solidFill>
                <a:latin typeface="Comic Sans MS"/>
              </a:rPr>
              <a:t>quark</a:t>
            </a:r>
          </a:p>
        </p:txBody>
      </p:sp>
    </p:spTree>
    <p:extLst>
      <p:ext uri="{BB962C8B-B14F-4D97-AF65-F5344CB8AC3E}">
        <p14:creationId xmlns:p14="http://schemas.microsoft.com/office/powerpoint/2010/main" val="116418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Why bother with L and B tests, then?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404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3100" dirty="0" smtClean="0">
                <a:latin typeface="Garamond"/>
                <a:cs typeface="Garamond"/>
              </a:rPr>
              <a:t>We know that the SM is not the whole story:</a:t>
            </a:r>
          </a:p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en-US" sz="3100" dirty="0" smtClean="0">
                <a:latin typeface="Garamond"/>
                <a:cs typeface="Garamond"/>
              </a:rPr>
              <a:t>     </a:t>
            </a:r>
            <a:r>
              <a:rPr lang="en-US" sz="3100" b="1" dirty="0" smtClean="0">
                <a:latin typeface="Garamond"/>
                <a:cs typeface="Garamond"/>
              </a:rPr>
              <a:t>Experimental facts</a:t>
            </a:r>
          </a:p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en-US" sz="3100" b="1" dirty="0" smtClean="0">
                <a:latin typeface="Garamond"/>
                <a:cs typeface="Garamond"/>
              </a:rPr>
              <a:t>     Some speculative arguments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3100" dirty="0" smtClean="0">
                <a:latin typeface="Garamond"/>
                <a:cs typeface="Garamond"/>
              </a:rPr>
              <a:t>Alternative principles can be/were conceived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3100" dirty="0" smtClean="0">
                <a:latin typeface="Garamond"/>
                <a:cs typeface="Garamond"/>
              </a:rPr>
              <a:t>SM can be thought of in a more relaxed sense</a:t>
            </a:r>
          </a:p>
          <a:p>
            <a:pPr>
              <a:lnSpc>
                <a:spcPct val="110000"/>
              </a:lnSpc>
            </a:pPr>
            <a:endParaRPr lang="en-US" sz="3100" dirty="0" smtClean="0">
              <a:latin typeface="Garamond"/>
              <a:cs typeface="Garamond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100" i="1" dirty="0" smtClean="0">
                <a:latin typeface="Garamond"/>
                <a:cs typeface="Garamond"/>
              </a:rPr>
              <a:t>Some of these considerations are connected to neutrino masses</a:t>
            </a:r>
            <a:endParaRPr lang="en-US" sz="3100" i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0150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 </a:t>
            </a:r>
            <a:r>
              <a:rPr lang="en-US" i="1" dirty="0" err="1" smtClean="0"/>
              <a:t>vs</a:t>
            </a:r>
            <a:r>
              <a:rPr lang="en-US" dirty="0"/>
              <a:t> </a:t>
            </a:r>
            <a:r>
              <a:rPr lang="en-US" dirty="0" smtClean="0"/>
              <a:t>light neutrino masses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Masses of the standard model fermions; an old question on the nature of neutrino mass; how to enhance/modify the standard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1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790B"/>
                </a:solidFill>
                <a:latin typeface="Abadi MT Condensed Extra Bold"/>
                <a:cs typeface="Abadi MT Condensed Extra Bold"/>
              </a:rPr>
              <a:t>SM matter </a:t>
            </a:r>
            <a:r>
              <a:rPr lang="en-US" sz="4200" b="1" smtClean="0">
                <a:solidFill>
                  <a:srgbClr val="FF790B"/>
                </a:solidFill>
                <a:latin typeface="Abadi MT Condensed Extra Bold"/>
                <a:cs typeface="Abadi MT Condensed Extra Bold"/>
              </a:rPr>
              <a:t>particles in one </a:t>
            </a:r>
            <a:r>
              <a:rPr lang="en-US" sz="4200" b="1" dirty="0" smtClean="0">
                <a:solidFill>
                  <a:srgbClr val="FF790B"/>
                </a:solidFill>
                <a:latin typeface="Abadi MT Condensed Extra Bold"/>
                <a:cs typeface="Abadi MT Condensed Extra Bold"/>
              </a:rPr>
              <a:t>family</a:t>
            </a:r>
            <a:endParaRPr lang="en-US" sz="4200" b="1" dirty="0">
              <a:solidFill>
                <a:srgbClr val="FF790B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1246616" y="1740219"/>
            <a:ext cx="1034948" cy="399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1246616" y="2739231"/>
            <a:ext cx="1034948" cy="399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10744" y="1586903"/>
            <a:ext cx="729168" cy="70549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7868"/>
                </a:solidFill>
              </a:rPr>
              <a:t>U</a:t>
            </a:r>
            <a:endParaRPr lang="en-US" sz="4000" dirty="0">
              <a:solidFill>
                <a:srgbClr val="FF7868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98490" y="2585915"/>
            <a:ext cx="729168" cy="7054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7868"/>
                </a:solidFill>
              </a:rPr>
              <a:t>D</a:t>
            </a:r>
            <a:endParaRPr lang="en-US" sz="4000" dirty="0">
              <a:solidFill>
                <a:srgbClr val="FF7868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2904424" y="1775034"/>
            <a:ext cx="1034948" cy="399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2904424" y="2774046"/>
            <a:ext cx="1034948" cy="399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45030" y="1598201"/>
            <a:ext cx="729168" cy="7054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U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32776" y="2597213"/>
            <a:ext cx="729168" cy="7054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0800000">
            <a:off x="4491666" y="1786332"/>
            <a:ext cx="1034948" cy="399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4468144" y="2761827"/>
            <a:ext cx="1034948" cy="399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32272" y="1585982"/>
            <a:ext cx="729168" cy="7054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71FF53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4820018" y="2584994"/>
            <a:ext cx="729168" cy="7054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1FF53"/>
                </a:solidFill>
              </a:rPr>
              <a:t>D</a:t>
            </a:r>
            <a:endParaRPr lang="en-US" sz="4000" dirty="0">
              <a:solidFill>
                <a:srgbClr val="71FF53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6008342" y="2796642"/>
            <a:ext cx="1034948" cy="399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13172" y="2619809"/>
            <a:ext cx="729168" cy="7054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1681280" y="4573557"/>
            <a:ext cx="1034948" cy="399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657758" y="5549052"/>
            <a:ext cx="1034948" cy="399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74968" y="4373207"/>
            <a:ext cx="729168" cy="7054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7868"/>
                </a:solidFill>
              </a:rPr>
              <a:t>U</a:t>
            </a:r>
          </a:p>
        </p:txBody>
      </p:sp>
      <p:sp>
        <p:nvSpPr>
          <p:cNvPr id="29" name="Oval 28"/>
          <p:cNvSpPr/>
          <p:nvPr/>
        </p:nvSpPr>
        <p:spPr>
          <a:xfrm>
            <a:off x="1562714" y="5372219"/>
            <a:ext cx="729168" cy="7054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7868"/>
                </a:solidFill>
              </a:rPr>
              <a:t>D</a:t>
            </a:r>
            <a:endParaRPr lang="en-US" sz="4000" dirty="0">
              <a:solidFill>
                <a:srgbClr val="FF7868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315566" y="4584855"/>
            <a:ext cx="1034948" cy="399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3292044" y="5560350"/>
            <a:ext cx="1034948" cy="399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09254" y="4384505"/>
            <a:ext cx="729168" cy="7054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U</a:t>
            </a:r>
          </a:p>
        </p:txBody>
      </p:sp>
      <p:sp>
        <p:nvSpPr>
          <p:cNvPr id="33" name="Oval 32"/>
          <p:cNvSpPr/>
          <p:nvPr/>
        </p:nvSpPr>
        <p:spPr>
          <a:xfrm>
            <a:off x="3197000" y="5383517"/>
            <a:ext cx="729168" cy="7054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4902808" y="4572636"/>
            <a:ext cx="1034948" cy="399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879286" y="5548131"/>
            <a:ext cx="1034948" cy="399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96496" y="4372286"/>
            <a:ext cx="729168" cy="7054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71FF53"/>
                </a:solidFill>
              </a:rPr>
              <a:t>U</a:t>
            </a:r>
          </a:p>
        </p:txBody>
      </p:sp>
      <p:sp>
        <p:nvSpPr>
          <p:cNvPr id="37" name="Oval 36"/>
          <p:cNvSpPr/>
          <p:nvPr/>
        </p:nvSpPr>
        <p:spPr>
          <a:xfrm>
            <a:off x="4784242" y="5371298"/>
            <a:ext cx="729168" cy="7054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1FF53"/>
                </a:solidFill>
              </a:rPr>
              <a:t>D</a:t>
            </a:r>
            <a:endParaRPr lang="en-US" sz="4000" dirty="0">
              <a:solidFill>
                <a:srgbClr val="71FF53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6395962" y="4607451"/>
            <a:ext cx="1034948" cy="399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6372440" y="5582946"/>
            <a:ext cx="1034948" cy="399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89650" y="4407101"/>
            <a:ext cx="729168" cy="7054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Symbol" charset="2"/>
                <a:cs typeface="Symbol" charset="2"/>
              </a:rPr>
              <a:t>n</a:t>
            </a:r>
          </a:p>
        </p:txBody>
      </p:sp>
      <p:sp>
        <p:nvSpPr>
          <p:cNvPr id="41" name="Oval 40"/>
          <p:cNvSpPr/>
          <p:nvPr/>
        </p:nvSpPr>
        <p:spPr>
          <a:xfrm>
            <a:off x="6277396" y="5406113"/>
            <a:ext cx="729168" cy="7054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30144" y="1180213"/>
            <a:ext cx="420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FFFF"/>
                </a:solidFill>
                <a:latin typeface="Arial Black"/>
                <a:cs typeface="Arial Black"/>
              </a:rPr>
              <a:t>?</a:t>
            </a:r>
            <a:endParaRPr lang="en-US" sz="88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765711" y="3593036"/>
            <a:ext cx="7451909" cy="779249"/>
          </a:xfrm>
          <a:prstGeom prst="leftArrow">
            <a:avLst/>
          </a:prstGeom>
          <a:gradFill flip="none" rotWithShape="1">
            <a:gsLst>
              <a:gs pos="34000">
                <a:srgbClr val="FF790B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direction of motion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92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aramond"/>
                <a:cs typeface="Garamond"/>
              </a:rPr>
              <a:t>Masses from coupling to spin-0 boson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5" name="Content Placeholder 4" descr="quark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>
          <a:xfrm>
            <a:off x="574163" y="1700472"/>
            <a:ext cx="3642198" cy="4081725"/>
          </a:xfrm>
        </p:spPr>
      </p:pic>
      <p:pic>
        <p:nvPicPr>
          <p:cNvPr id="6" name="Content Placeholder 5" descr="lepto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>
          <a:xfrm>
            <a:off x="4927639" y="1700472"/>
            <a:ext cx="3642198" cy="4081725"/>
          </a:xfrm>
        </p:spPr>
      </p:pic>
    </p:spTree>
    <p:extLst>
      <p:ext uri="{BB962C8B-B14F-4D97-AF65-F5344CB8AC3E}">
        <p14:creationId xmlns:p14="http://schemas.microsoft.com/office/powerpoint/2010/main" val="46006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(of course, the Higgs field takes vacuum expectation value, e.g.)</a:t>
            </a: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4" name="Content Placeholder 3" descr="dira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1537228" y="2034702"/>
            <a:ext cx="5881568" cy="3463398"/>
          </a:xfrm>
        </p:spPr>
      </p:pic>
    </p:spTree>
    <p:extLst>
      <p:ext uri="{BB962C8B-B14F-4D97-AF65-F5344CB8AC3E}">
        <p14:creationId xmlns:p14="http://schemas.microsoft.com/office/powerpoint/2010/main" val="200692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/>
                <a:cs typeface="Garamond"/>
              </a:rPr>
              <a:t>F</a:t>
            </a:r>
            <a:r>
              <a:rPr lang="en-US" dirty="0" smtClean="0">
                <a:latin typeface="Garamond"/>
                <a:cs typeface="Garamond"/>
              </a:rPr>
              <a:t>ermion masses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074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latin typeface="Garamond"/>
                <a:cs typeface="Garamond"/>
              </a:rPr>
              <a:t>We have masses for all charged particles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Garamond"/>
                <a:cs typeface="Garamond"/>
              </a:rPr>
              <a:t>We cannot have mass for neutrinos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Garamond"/>
                <a:cs typeface="Garamond"/>
              </a:rPr>
              <a:t>Oscillations imply that neutrinos have mass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Garamond"/>
                <a:cs typeface="Garamond"/>
              </a:rPr>
              <a:t>Thus, we need to modify the SM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5800" dirty="0" smtClean="0">
                <a:latin typeface="Garamond"/>
                <a:cs typeface="Garamond"/>
              </a:rPr>
              <a:t>HOW?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Garamond"/>
                <a:cs typeface="Garamond"/>
              </a:rPr>
              <a:t>Let us show that this can be done without new particles</a:t>
            </a:r>
          </a:p>
          <a:p>
            <a:pPr marL="0" indent="0" algn="ctr">
              <a:lnSpc>
                <a:spcPct val="130000"/>
              </a:lnSpc>
              <a:buNone/>
            </a:pPr>
            <a:endParaRPr lang="en-US" sz="5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0659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Baryon and lepton numbers and their status in the standard model of particles and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9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2 3"/>
          <p:cNvCxnSpPr/>
          <p:nvPr/>
        </p:nvCxnSpPr>
        <p:spPr>
          <a:xfrm flipV="1">
            <a:off x="228600" y="5105400"/>
            <a:ext cx="2286000" cy="1524000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 flipV="1">
            <a:off x="2389387" y="3810794"/>
            <a:ext cx="2028625" cy="1369556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28600" y="533400"/>
            <a:ext cx="4267201" cy="3276600"/>
          </a:xfrm>
          <a:prstGeom prst="line">
            <a:avLst/>
          </a:prstGeom>
          <a:ln w="107950" cmpd="sng"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32277" y="152400"/>
            <a:ext cx="1682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err="1" smtClean="0">
                <a:latin typeface="Comic Sans MS"/>
              </a:rPr>
              <a:t>Higgs</a:t>
            </a:r>
            <a:endParaRPr lang="it-IT" sz="4400" dirty="0" smtClean="0">
              <a:latin typeface="Comic Sans MS"/>
            </a:endParaRPr>
          </a:p>
          <a:p>
            <a:pPr algn="ctr"/>
            <a:r>
              <a:rPr lang="it-IT" sz="4400" dirty="0" err="1" smtClean="0">
                <a:latin typeface="Comic Sans MS"/>
              </a:rPr>
              <a:t>boson</a:t>
            </a:r>
            <a:endParaRPr lang="it-IT" sz="4400" dirty="0">
              <a:latin typeface="Comic Sans MS"/>
            </a:endParaRPr>
          </a:p>
        </p:txBody>
      </p:sp>
      <p:cxnSp>
        <p:nvCxnSpPr>
          <p:cNvPr id="14" name="Connettore 2 13"/>
          <p:cNvCxnSpPr/>
          <p:nvPr/>
        </p:nvCxnSpPr>
        <p:spPr>
          <a:xfrm rot="10800000">
            <a:off x="4419608" y="3810000"/>
            <a:ext cx="2133593" cy="1447800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10800000">
            <a:off x="6324600" y="5105400"/>
            <a:ext cx="2362200" cy="1523999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rot="10800000" flipV="1">
            <a:off x="4495801" y="533401"/>
            <a:ext cx="4419599" cy="3201650"/>
          </a:xfrm>
          <a:prstGeom prst="line">
            <a:avLst/>
          </a:prstGeom>
          <a:ln w="107950" cmpd="sng"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669877" y="152400"/>
            <a:ext cx="1682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 err="1" smtClean="0">
                <a:latin typeface="Comic Sans MS"/>
              </a:rPr>
              <a:t>Higgs</a:t>
            </a:r>
            <a:endParaRPr lang="it-IT" sz="4400" dirty="0" smtClean="0">
              <a:latin typeface="Comic Sans MS"/>
            </a:endParaRPr>
          </a:p>
          <a:p>
            <a:pPr algn="ctr"/>
            <a:r>
              <a:rPr lang="it-IT" sz="4400" dirty="0" err="1" smtClean="0">
                <a:latin typeface="Comic Sans MS"/>
              </a:rPr>
              <a:t>boson</a:t>
            </a:r>
            <a:endParaRPr lang="it-IT" sz="4400" dirty="0">
              <a:latin typeface="Comic Sans MS"/>
            </a:endParaRPr>
          </a:p>
        </p:txBody>
      </p:sp>
      <p:sp>
        <p:nvSpPr>
          <p:cNvPr id="13" name="CasellaDiTesto 9"/>
          <p:cNvSpPr txBox="1"/>
          <p:nvPr/>
        </p:nvSpPr>
        <p:spPr>
          <a:xfrm>
            <a:off x="428464" y="3980021"/>
            <a:ext cx="1512854" cy="1200329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3600" dirty="0" err="1" smtClean="0">
                <a:solidFill>
                  <a:srgbClr val="3366FF"/>
                </a:solidFill>
                <a:latin typeface="Comic Sans MS"/>
              </a:rPr>
              <a:t>Left</a:t>
            </a:r>
            <a:endParaRPr lang="it-IT" sz="3600" dirty="0" smtClean="0">
              <a:solidFill>
                <a:srgbClr val="3366FF"/>
              </a:solidFill>
              <a:latin typeface="Comic Sans MS"/>
            </a:endParaRPr>
          </a:p>
          <a:p>
            <a:pPr algn="ctr"/>
            <a:r>
              <a:rPr lang="it-IT" sz="3600" dirty="0" err="1" smtClean="0">
                <a:solidFill>
                  <a:srgbClr val="3366FF"/>
                </a:solidFill>
                <a:latin typeface="Comic Sans MS"/>
              </a:rPr>
              <a:t>lepton</a:t>
            </a:r>
            <a:endParaRPr lang="it-IT" sz="3600" dirty="0" smtClean="0">
              <a:solidFill>
                <a:srgbClr val="3366FF"/>
              </a:solidFill>
              <a:latin typeface="Comic Sans MS"/>
            </a:endParaRPr>
          </a:p>
        </p:txBody>
      </p:sp>
      <p:sp>
        <p:nvSpPr>
          <p:cNvPr id="15" name="CasellaDiTesto 10"/>
          <p:cNvSpPr txBox="1"/>
          <p:nvPr/>
        </p:nvSpPr>
        <p:spPr>
          <a:xfrm>
            <a:off x="6629400" y="4057472"/>
            <a:ext cx="2369784" cy="1200329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lstStyle/>
          <a:p>
            <a:pPr algn="ctr"/>
            <a:r>
              <a:rPr lang="it-IT" sz="3600" dirty="0" err="1" smtClean="0">
                <a:solidFill>
                  <a:srgbClr val="3366FF"/>
                </a:solidFill>
                <a:latin typeface="Comic Sans MS"/>
              </a:rPr>
              <a:t>Left</a:t>
            </a:r>
            <a:endParaRPr lang="it-IT" sz="3600" dirty="0" smtClean="0">
              <a:solidFill>
                <a:srgbClr val="3366FF"/>
              </a:solidFill>
              <a:latin typeface="Comic Sans MS"/>
            </a:endParaRPr>
          </a:p>
          <a:p>
            <a:pPr algn="ctr"/>
            <a:r>
              <a:rPr lang="it-IT" sz="3600" dirty="0" err="1" smtClean="0">
                <a:solidFill>
                  <a:srgbClr val="3366FF"/>
                </a:solidFill>
                <a:latin typeface="Comic Sans MS"/>
              </a:rPr>
              <a:t>lepton</a:t>
            </a:r>
            <a:endParaRPr lang="it-IT" sz="3600" dirty="0" smtClean="0">
              <a:solidFill>
                <a:srgbClr val="3366FF"/>
              </a:solidFill>
              <a:latin typeface="Comic Sans MS"/>
            </a:endParaRPr>
          </a:p>
        </p:txBody>
      </p:sp>
      <p:cxnSp>
        <p:nvCxnSpPr>
          <p:cNvPr id="16" name="Connettore 2 3"/>
          <p:cNvCxnSpPr/>
          <p:nvPr/>
        </p:nvCxnSpPr>
        <p:spPr>
          <a:xfrm flipV="1">
            <a:off x="230619" y="5090680"/>
            <a:ext cx="2286000" cy="1524000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14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2 3"/>
          <p:cNvCxnSpPr/>
          <p:nvPr/>
        </p:nvCxnSpPr>
        <p:spPr>
          <a:xfrm flipV="1">
            <a:off x="228600" y="5105400"/>
            <a:ext cx="2286000" cy="1524000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 flipV="1">
            <a:off x="2513012" y="3810794"/>
            <a:ext cx="1905000" cy="1295400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036607" y="1905000"/>
            <a:ext cx="2382993" cy="1906250"/>
          </a:xfrm>
          <a:prstGeom prst="line">
            <a:avLst/>
          </a:prstGeom>
          <a:ln w="107950" cmpd="sng"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98646" y="3980021"/>
            <a:ext cx="1972490" cy="1200329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3600" dirty="0" err="1" smtClean="0">
                <a:solidFill>
                  <a:srgbClr val="3366FF"/>
                </a:solidFill>
                <a:latin typeface="Comic Sans MS"/>
              </a:rPr>
              <a:t>Left</a:t>
            </a:r>
            <a:endParaRPr lang="it-IT" sz="3600" dirty="0" smtClean="0">
              <a:solidFill>
                <a:srgbClr val="3366FF"/>
              </a:solidFill>
              <a:latin typeface="Comic Sans MS"/>
            </a:endParaRPr>
          </a:p>
          <a:p>
            <a:pPr algn="ctr"/>
            <a:r>
              <a:rPr lang="it-IT" sz="3600" dirty="0" smtClean="0">
                <a:solidFill>
                  <a:srgbClr val="3366FF"/>
                </a:solidFill>
                <a:latin typeface="Comic Sans MS"/>
              </a:rPr>
              <a:t>neutrino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629400" y="4057472"/>
            <a:ext cx="2369784" cy="1200329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lstStyle/>
          <a:p>
            <a:pPr algn="ctr"/>
            <a:r>
              <a:rPr lang="it-IT" sz="3600" dirty="0" err="1" smtClean="0">
                <a:solidFill>
                  <a:srgbClr val="3366FF"/>
                </a:solidFill>
                <a:latin typeface="Comic Sans MS"/>
              </a:rPr>
              <a:t>Left</a:t>
            </a:r>
            <a:endParaRPr lang="it-IT" sz="3600" dirty="0" smtClean="0">
              <a:solidFill>
                <a:srgbClr val="3366FF"/>
              </a:solidFill>
              <a:latin typeface="Comic Sans MS"/>
            </a:endParaRPr>
          </a:p>
          <a:p>
            <a:pPr algn="ctr"/>
            <a:r>
              <a:rPr lang="it-IT" sz="3600" dirty="0" smtClean="0">
                <a:solidFill>
                  <a:srgbClr val="3366FF"/>
                </a:solidFill>
                <a:latin typeface="Comic Sans MS"/>
              </a:rPr>
              <a:t>neutrino</a:t>
            </a:r>
          </a:p>
        </p:txBody>
      </p:sp>
      <p:cxnSp>
        <p:nvCxnSpPr>
          <p:cNvPr id="14" name="Connettore 2 13"/>
          <p:cNvCxnSpPr/>
          <p:nvPr/>
        </p:nvCxnSpPr>
        <p:spPr>
          <a:xfrm rot="10800000">
            <a:off x="4419608" y="3810000"/>
            <a:ext cx="2133593" cy="1447800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10800000">
            <a:off x="6324600" y="5105400"/>
            <a:ext cx="2362200" cy="1523999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rot="10800000" flipV="1">
            <a:off x="4495802" y="1905000"/>
            <a:ext cx="2514598" cy="1830050"/>
          </a:xfrm>
          <a:prstGeom prst="line">
            <a:avLst/>
          </a:prstGeom>
          <a:ln w="107950" cmpd="sng"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2675437" y="152400"/>
            <a:ext cx="35729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 err="1" smtClean="0">
                <a:latin typeface="Comic Sans MS"/>
              </a:rPr>
              <a:t>Vacuum</a:t>
            </a:r>
            <a:endParaRPr lang="it-IT" sz="4400" dirty="0" smtClean="0">
              <a:latin typeface="Comic Sans MS"/>
            </a:endParaRPr>
          </a:p>
          <a:p>
            <a:pPr algn="ctr"/>
            <a:r>
              <a:rPr lang="it-IT" sz="4400" dirty="0" err="1" smtClean="0">
                <a:latin typeface="Comic Sans MS"/>
              </a:rPr>
              <a:t>expectations</a:t>
            </a:r>
            <a:endParaRPr lang="it-IT" sz="4400" dirty="0" smtClean="0">
              <a:latin typeface="Comic Sans MS"/>
            </a:endParaRPr>
          </a:p>
        </p:txBody>
      </p:sp>
      <p:sp>
        <p:nvSpPr>
          <p:cNvPr id="17" name="Somma 16"/>
          <p:cNvSpPr/>
          <p:nvPr/>
        </p:nvSpPr>
        <p:spPr>
          <a:xfrm>
            <a:off x="1520952" y="1295400"/>
            <a:ext cx="612648" cy="612648"/>
          </a:xfrm>
          <a:prstGeom prst="flowChartSummingJunction">
            <a:avLst/>
          </a:prstGeom>
          <a:solidFill>
            <a:schemeClr val="bg1"/>
          </a:solidFill>
          <a:ln w="136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omma 17"/>
          <p:cNvSpPr/>
          <p:nvPr/>
        </p:nvSpPr>
        <p:spPr>
          <a:xfrm>
            <a:off x="6858000" y="1368552"/>
            <a:ext cx="612648" cy="612648"/>
          </a:xfrm>
          <a:prstGeom prst="flowChartSummingJunction">
            <a:avLst/>
          </a:prstGeom>
          <a:solidFill>
            <a:schemeClr val="bg1"/>
          </a:solidFill>
          <a:ln w="136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4"/>
          <p:cNvCxnSpPr/>
          <p:nvPr/>
        </p:nvCxnSpPr>
        <p:spPr>
          <a:xfrm flipV="1">
            <a:off x="2389387" y="3810794"/>
            <a:ext cx="2028625" cy="1369556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3"/>
          <p:cNvCxnSpPr/>
          <p:nvPr/>
        </p:nvCxnSpPr>
        <p:spPr>
          <a:xfrm flipV="1">
            <a:off x="230619" y="5090680"/>
            <a:ext cx="2286000" cy="1524000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50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2 3"/>
          <p:cNvCxnSpPr/>
          <p:nvPr/>
        </p:nvCxnSpPr>
        <p:spPr>
          <a:xfrm flipV="1">
            <a:off x="228600" y="5105400"/>
            <a:ext cx="2286000" cy="1524000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 flipV="1">
            <a:off x="2513012" y="3810794"/>
            <a:ext cx="1905000" cy="1295400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036607" y="1905000"/>
            <a:ext cx="2382993" cy="1906250"/>
          </a:xfrm>
          <a:prstGeom prst="line">
            <a:avLst/>
          </a:prstGeom>
          <a:ln w="107950" cmpd="sng"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98646" y="3980021"/>
            <a:ext cx="1972490" cy="1200329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3600" dirty="0" err="1" smtClean="0">
                <a:solidFill>
                  <a:srgbClr val="3366FF"/>
                </a:solidFill>
                <a:latin typeface="Comic Sans MS"/>
              </a:rPr>
              <a:t>Left</a:t>
            </a:r>
            <a:endParaRPr lang="it-IT" sz="3600" dirty="0" smtClean="0">
              <a:solidFill>
                <a:srgbClr val="3366FF"/>
              </a:solidFill>
              <a:latin typeface="Comic Sans MS"/>
            </a:endParaRPr>
          </a:p>
          <a:p>
            <a:pPr algn="ctr"/>
            <a:r>
              <a:rPr lang="it-IT" sz="3600" dirty="0" smtClean="0">
                <a:solidFill>
                  <a:srgbClr val="3366FF"/>
                </a:solidFill>
                <a:latin typeface="Comic Sans MS"/>
              </a:rPr>
              <a:t>neutrino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629400" y="4057472"/>
            <a:ext cx="2514600" cy="1200329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lstStyle/>
          <a:p>
            <a:pPr algn="ctr"/>
            <a:r>
              <a:rPr lang="it-IT" sz="3600" dirty="0" smtClean="0">
                <a:solidFill>
                  <a:srgbClr val="3366FF"/>
                </a:solidFill>
                <a:latin typeface="Comic Sans MS"/>
              </a:rPr>
              <a:t>Right anti-</a:t>
            </a:r>
          </a:p>
          <a:p>
            <a:pPr algn="ctr"/>
            <a:r>
              <a:rPr lang="it-IT" sz="3600" dirty="0" smtClean="0">
                <a:solidFill>
                  <a:srgbClr val="3366FF"/>
                </a:solidFill>
                <a:latin typeface="Comic Sans MS"/>
              </a:rPr>
              <a:t>neutrino</a:t>
            </a:r>
          </a:p>
        </p:txBody>
      </p:sp>
      <p:cxnSp>
        <p:nvCxnSpPr>
          <p:cNvPr id="14" name="Connettore 2 13"/>
          <p:cNvCxnSpPr/>
          <p:nvPr/>
        </p:nvCxnSpPr>
        <p:spPr>
          <a:xfrm rot="10800000">
            <a:off x="4419608" y="3810000"/>
            <a:ext cx="2133593" cy="1447800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10800000">
            <a:off x="6324600" y="5105400"/>
            <a:ext cx="2362200" cy="1523999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rot="10800000" flipV="1">
            <a:off x="4495802" y="1905000"/>
            <a:ext cx="2514598" cy="1830050"/>
          </a:xfrm>
          <a:prstGeom prst="line">
            <a:avLst/>
          </a:prstGeom>
          <a:ln w="107950" cmpd="sng"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2675437" y="152400"/>
            <a:ext cx="35729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 err="1" smtClean="0">
                <a:latin typeface="Comic Sans MS"/>
              </a:rPr>
              <a:t>Vacuum</a:t>
            </a:r>
            <a:endParaRPr lang="it-IT" sz="4400" dirty="0" smtClean="0">
              <a:latin typeface="Comic Sans MS"/>
            </a:endParaRPr>
          </a:p>
          <a:p>
            <a:pPr algn="ctr"/>
            <a:r>
              <a:rPr lang="it-IT" sz="4400" dirty="0" err="1" smtClean="0">
                <a:latin typeface="Comic Sans MS"/>
              </a:rPr>
              <a:t>expectations</a:t>
            </a:r>
            <a:endParaRPr lang="it-IT" sz="4400" dirty="0" smtClean="0">
              <a:latin typeface="Comic Sans MS"/>
            </a:endParaRPr>
          </a:p>
        </p:txBody>
      </p:sp>
      <p:sp>
        <p:nvSpPr>
          <p:cNvPr id="17" name="Somma 16"/>
          <p:cNvSpPr/>
          <p:nvPr/>
        </p:nvSpPr>
        <p:spPr>
          <a:xfrm>
            <a:off x="1520952" y="1295400"/>
            <a:ext cx="612648" cy="612648"/>
          </a:xfrm>
          <a:prstGeom prst="flowChartSummingJunction">
            <a:avLst/>
          </a:prstGeom>
          <a:solidFill>
            <a:schemeClr val="bg1"/>
          </a:solidFill>
          <a:ln w="136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omma 17"/>
          <p:cNvSpPr/>
          <p:nvPr/>
        </p:nvSpPr>
        <p:spPr>
          <a:xfrm>
            <a:off x="6858000" y="1368552"/>
            <a:ext cx="612648" cy="612648"/>
          </a:xfrm>
          <a:prstGeom prst="flowChartSummingJunction">
            <a:avLst/>
          </a:prstGeom>
          <a:solidFill>
            <a:schemeClr val="bg1"/>
          </a:solidFill>
          <a:ln w="136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4"/>
          <p:cNvCxnSpPr/>
          <p:nvPr/>
        </p:nvCxnSpPr>
        <p:spPr>
          <a:xfrm flipV="1">
            <a:off x="2389387" y="3810794"/>
            <a:ext cx="2028625" cy="1369556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3"/>
          <p:cNvCxnSpPr/>
          <p:nvPr/>
        </p:nvCxnSpPr>
        <p:spPr>
          <a:xfrm flipV="1">
            <a:off x="230619" y="5090680"/>
            <a:ext cx="2286000" cy="1524000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98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35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Recap on meaning of the arrows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16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Garamond"/>
                <a:cs typeface="Garamond"/>
              </a:rPr>
              <a:t>Here, colored arrows indicate the flow of </a:t>
            </a:r>
            <a:r>
              <a:rPr lang="en-US" sz="2400" dirty="0" smtClean="0">
                <a:solidFill>
                  <a:srgbClr val="FF0000"/>
                </a:solidFill>
                <a:latin typeface="Garamond"/>
                <a:cs typeface="Garamond"/>
              </a:rPr>
              <a:t>baryon</a:t>
            </a:r>
            <a:r>
              <a:rPr lang="en-US" sz="2400" dirty="0" smtClean="0">
                <a:latin typeface="Garamond"/>
                <a:cs typeface="Garamond"/>
              </a:rPr>
              <a:t> and </a:t>
            </a:r>
            <a:r>
              <a:rPr lang="en-US" sz="2400" dirty="0" smtClean="0">
                <a:solidFill>
                  <a:srgbClr val="3366FF"/>
                </a:solidFill>
                <a:latin typeface="Garamond"/>
                <a:cs typeface="Garamond"/>
              </a:rPr>
              <a:t>lepton</a:t>
            </a:r>
            <a:r>
              <a:rPr lang="en-US" sz="2400" dirty="0" smtClean="0">
                <a:latin typeface="Garamond"/>
                <a:cs typeface="Garamond"/>
              </a:rPr>
              <a:t> number. Clashing arrows (source or sink) imply their violations</a:t>
            </a:r>
          </a:p>
          <a:p>
            <a:pPr algn="just"/>
            <a:endParaRPr lang="en-US" sz="2400" dirty="0">
              <a:latin typeface="Garamond"/>
              <a:cs typeface="Garamond"/>
            </a:endParaRPr>
          </a:p>
          <a:p>
            <a:pPr algn="just"/>
            <a:r>
              <a:rPr lang="en-US" sz="2400" dirty="0" smtClean="0">
                <a:latin typeface="Garamond"/>
                <a:cs typeface="Garamond"/>
              </a:rPr>
              <a:t>E.g., the above type of neutrino mass, that is called </a:t>
            </a:r>
            <a:r>
              <a:rPr lang="en-US" sz="2400" dirty="0" err="1" smtClean="0">
                <a:latin typeface="Garamond"/>
                <a:cs typeface="Garamond"/>
              </a:rPr>
              <a:t>Majorana</a:t>
            </a:r>
            <a:r>
              <a:rPr lang="en-US" sz="2400" dirty="0" smtClean="0">
                <a:latin typeface="Garamond"/>
                <a:cs typeface="Garamond"/>
              </a:rPr>
              <a:t> mass, violates lepton number</a:t>
            </a:r>
          </a:p>
          <a:p>
            <a:pPr algn="just"/>
            <a:endParaRPr lang="en-US" sz="2400" dirty="0" smtClean="0">
              <a:latin typeface="Garamond"/>
              <a:cs typeface="Garamond"/>
            </a:endParaRPr>
          </a:p>
          <a:p>
            <a:pPr algn="just"/>
            <a:r>
              <a:rPr lang="en-US" sz="2400" dirty="0" smtClean="0">
                <a:latin typeface="Garamond"/>
                <a:cs typeface="Garamond"/>
              </a:rPr>
              <a:t>In order to understand well what happens to momentum, spin, </a:t>
            </a:r>
            <a:r>
              <a:rPr lang="en-US" sz="2400" dirty="0" err="1" smtClean="0">
                <a:latin typeface="Garamond"/>
                <a:cs typeface="Garamond"/>
              </a:rPr>
              <a:t>helicity</a:t>
            </a:r>
            <a:r>
              <a:rPr lang="en-US" sz="2400" dirty="0" smtClean="0">
                <a:latin typeface="Garamond"/>
                <a:cs typeface="Garamond"/>
              </a:rPr>
              <a:t>, it is better to consider another type of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03462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ultrarelativistic</a:t>
            </a:r>
            <a:r>
              <a:rPr lang="en-US" dirty="0" smtClean="0"/>
              <a:t> limit (interactions)</a:t>
            </a:r>
            <a:endParaRPr lang="en-US" dirty="0"/>
          </a:p>
        </p:txBody>
      </p:sp>
      <p:pic>
        <p:nvPicPr>
          <p:cNvPr id="4" name="Content Placeholder 3" descr="R_helicity_0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9" b="-3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547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frame (that exists)</a:t>
            </a:r>
            <a:endParaRPr lang="en-US" dirty="0"/>
          </a:p>
        </p:txBody>
      </p:sp>
      <p:pic>
        <p:nvPicPr>
          <p:cNvPr id="5" name="Content Placeholder 4" descr="DiracMajorana_massive_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0" b="-2130"/>
          <a:stretch>
            <a:fillRect/>
          </a:stretch>
        </p:blipFill>
        <p:spPr>
          <a:xfrm>
            <a:off x="562682" y="143613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70050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Summary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It is possible to enhance SM adding a mass term for ordinary neutrinos, respecting its symmetries</a:t>
            </a:r>
          </a:p>
          <a:p>
            <a:endParaRPr lang="en-US" sz="1800" dirty="0">
              <a:latin typeface="Garamond"/>
              <a:cs typeface="Garamond"/>
            </a:endParaRPr>
          </a:p>
          <a:p>
            <a:r>
              <a:rPr lang="en-US" sz="2400" dirty="0" smtClean="0">
                <a:latin typeface="Garamond"/>
                <a:cs typeface="Garamond"/>
              </a:rPr>
              <a:t>We get the type of mass hypothesized by </a:t>
            </a:r>
            <a:r>
              <a:rPr lang="en-US" sz="2400" dirty="0" err="1" smtClean="0">
                <a:latin typeface="Garamond"/>
                <a:cs typeface="Garamond"/>
              </a:rPr>
              <a:t>Majorana</a:t>
            </a:r>
            <a:r>
              <a:rPr lang="en-US" sz="2400" dirty="0" smtClean="0">
                <a:latin typeface="Garamond"/>
                <a:cs typeface="Garamond"/>
              </a:rPr>
              <a:t> in 1937, where neutrinos=antineutrinos </a:t>
            </a:r>
            <a:r>
              <a:rPr lang="en-US" sz="2400" b="1" dirty="0" smtClean="0">
                <a:solidFill>
                  <a:srgbClr val="000000"/>
                </a:solidFill>
                <a:latin typeface="Garamond"/>
                <a:cs typeface="Garamond"/>
              </a:rPr>
              <a:t>in rest frame</a:t>
            </a:r>
          </a:p>
          <a:p>
            <a:endParaRPr lang="en-US" sz="18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T</a:t>
            </a:r>
            <a:r>
              <a:rPr lang="en-US" sz="2400" dirty="0" smtClean="0">
                <a:latin typeface="Garamond"/>
                <a:cs typeface="Garamond"/>
              </a:rPr>
              <a:t>he price is that: the enhanced SM is not anymore “</a:t>
            </a:r>
            <a:r>
              <a:rPr lang="en-US" sz="2400" dirty="0" err="1" smtClean="0">
                <a:latin typeface="Garamond"/>
                <a:cs typeface="Garamond"/>
              </a:rPr>
              <a:t>renormalizable</a:t>
            </a:r>
            <a:r>
              <a:rPr lang="en-US" sz="2400" dirty="0" smtClean="0">
                <a:latin typeface="Garamond"/>
                <a:cs typeface="Garamond"/>
              </a:rPr>
              <a:t>”, it becomes an effective theory</a:t>
            </a:r>
          </a:p>
          <a:p>
            <a:endParaRPr lang="en-US" sz="1800" dirty="0">
              <a:latin typeface="Garamond"/>
              <a:cs typeface="Garamond"/>
            </a:endParaRPr>
          </a:p>
          <a:p>
            <a:r>
              <a:rPr lang="en-US" sz="2400" dirty="0" smtClean="0">
                <a:latin typeface="Garamond"/>
                <a:cs typeface="Garamond"/>
              </a:rPr>
              <a:t>Alternatively, we can add right-neutrinos. Interestingly, if they are heavy, we get just the </a:t>
            </a:r>
            <a:r>
              <a:rPr lang="en-US" sz="2400" i="1" dirty="0" smtClean="0">
                <a:latin typeface="Garamond"/>
                <a:cs typeface="Garamond"/>
              </a:rPr>
              <a:t>same</a:t>
            </a:r>
            <a:r>
              <a:rPr lang="en-US" sz="2400" dirty="0" smtClean="0">
                <a:latin typeface="Garamond"/>
                <a:cs typeface="Garamond"/>
              </a:rPr>
              <a:t> mass at low energies</a:t>
            </a: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13987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test </a:t>
            </a:r>
            <a:r>
              <a:rPr lang="en-US" dirty="0" err="1" smtClean="0"/>
              <a:t>majorana</a:t>
            </a:r>
            <a:r>
              <a:rPr lang="en-US" smtClean="0"/>
              <a:t> mass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Gedanken</a:t>
            </a:r>
            <a:r>
              <a:rPr lang="en-US" dirty="0" smtClean="0"/>
              <a:t> experiment; detection of big-bang neutrinos; search for matter creation in laboratory, i.e., </a:t>
            </a:r>
            <a:r>
              <a:rPr lang="en-US" dirty="0" err="1" smtClean="0"/>
              <a:t>neutrinoless</a:t>
            </a:r>
            <a:r>
              <a:rPr lang="en-US" dirty="0" smtClean="0"/>
              <a:t> double beta decay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2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aramond"/>
                <a:cs typeface="Garamond"/>
              </a:rPr>
              <a:t>Gedanken</a:t>
            </a:r>
            <a:r>
              <a:rPr lang="en-US" dirty="0" smtClean="0">
                <a:latin typeface="Garamond"/>
                <a:cs typeface="Garamond"/>
              </a:rPr>
              <a:t> experiment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Content Placeholder 3" descr="gedanke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39" r="-18239"/>
          <a:stretch>
            <a:fillRect/>
          </a:stretch>
        </p:blipFill>
        <p:spPr>
          <a:xfrm>
            <a:off x="1092342" y="1957197"/>
            <a:ext cx="6966144" cy="3831111"/>
          </a:xfrm>
        </p:spPr>
      </p:pic>
    </p:spTree>
    <p:extLst>
      <p:ext uri="{BB962C8B-B14F-4D97-AF65-F5344CB8AC3E}">
        <p14:creationId xmlns:p14="http://schemas.microsoft.com/office/powerpoint/2010/main" val="167486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Cosmological neutrinos [1/2]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Average cosmological neutrino momentum is 0.5 </a:t>
            </a:r>
            <a:r>
              <a:rPr lang="en-US" sz="2800" dirty="0" err="1" smtClean="0">
                <a:latin typeface="Garamond"/>
                <a:cs typeface="Garamond"/>
              </a:rPr>
              <a:t>meV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</a:p>
          <a:p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Garamond"/>
                <a:cs typeface="Garamond"/>
              </a:rPr>
              <a:t>M</a:t>
            </a:r>
            <a:r>
              <a:rPr lang="en-US" sz="2800" dirty="0" smtClean="0">
                <a:latin typeface="Garamond"/>
                <a:cs typeface="Garamond"/>
              </a:rPr>
              <a:t>easured square roots of</a:t>
            </a:r>
            <a:r>
              <a:rPr lang="en-US" sz="2800" dirty="0" smtClean="0">
                <a:latin typeface="Symbol" charset="2"/>
                <a:cs typeface="Symbol" charset="2"/>
              </a:rPr>
              <a:t> D</a:t>
            </a:r>
            <a:r>
              <a:rPr lang="en-US" sz="2800" dirty="0" smtClean="0">
                <a:latin typeface="Garamond"/>
                <a:cs typeface="Garamond"/>
              </a:rPr>
              <a:t>m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 are 8.5 </a:t>
            </a:r>
            <a:r>
              <a:rPr lang="en-US" sz="2800" dirty="0" err="1" smtClean="0">
                <a:latin typeface="Garamond"/>
                <a:cs typeface="Garamond"/>
              </a:rPr>
              <a:t>meV</a:t>
            </a:r>
            <a:r>
              <a:rPr lang="en-US" sz="2800" dirty="0" smtClean="0">
                <a:latin typeface="Garamond"/>
                <a:cs typeface="Garamond"/>
              </a:rPr>
              <a:t> &amp; 50 </a:t>
            </a:r>
            <a:r>
              <a:rPr lang="en-US" sz="2800" dirty="0" err="1" smtClean="0">
                <a:latin typeface="Garamond"/>
                <a:cs typeface="Garamond"/>
              </a:rPr>
              <a:t>meV</a:t>
            </a:r>
            <a:endParaRPr lang="en-US" sz="2800" dirty="0" smtClean="0">
              <a:latin typeface="Garamond"/>
              <a:cs typeface="Garamond"/>
            </a:endParaRPr>
          </a:p>
          <a:p>
            <a:endParaRPr lang="en-US" sz="2800" dirty="0" smtClean="0">
              <a:latin typeface="Garamond"/>
              <a:cs typeface="Garamond"/>
            </a:endParaRPr>
          </a:p>
          <a:p>
            <a:r>
              <a:rPr lang="en-US" sz="2800" dirty="0" smtClean="0">
                <a:latin typeface="Garamond"/>
                <a:cs typeface="Garamond"/>
              </a:rPr>
              <a:t>Thus, at least </a:t>
            </a:r>
            <a:r>
              <a:rPr lang="en-US" sz="2800" dirty="0">
                <a:latin typeface="Garamond"/>
                <a:cs typeface="Garamond"/>
              </a:rPr>
              <a:t>for </a:t>
            </a:r>
            <a:r>
              <a:rPr lang="en-US" sz="2800" dirty="0" smtClean="0">
                <a:latin typeface="Garamond"/>
                <a:cs typeface="Garamond"/>
              </a:rPr>
              <a:t>two species of neutrinos </a:t>
            </a:r>
            <a:r>
              <a:rPr lang="en-US" sz="2800" dirty="0" err="1" smtClean="0">
                <a:latin typeface="Garamond"/>
                <a:cs typeface="Garamond"/>
              </a:rPr>
              <a:t>p</a:t>
            </a:r>
            <a:r>
              <a:rPr lang="en-US" sz="2800" baseline="-25000" dirty="0" err="1" smtClean="0">
                <a:latin typeface="Symbol" charset="2"/>
                <a:cs typeface="Symbol" charset="2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&lt;&lt;</a:t>
            </a:r>
            <a:r>
              <a:rPr lang="en-US" sz="2800" dirty="0" err="1" smtClean="0">
                <a:latin typeface="Garamond"/>
                <a:cs typeface="Garamond"/>
              </a:rPr>
              <a:t>m</a:t>
            </a:r>
            <a:r>
              <a:rPr lang="en-US" sz="2800" baseline="-25000" dirty="0" err="1" smtClean="0">
                <a:latin typeface="Symbol" charset="2"/>
                <a:cs typeface="Symbol" charset="2"/>
              </a:rPr>
              <a:t>n</a:t>
            </a:r>
            <a:endParaRPr lang="en-US" sz="2800" baseline="-25000" dirty="0" smtClean="0">
              <a:latin typeface="Symbol" charset="2"/>
              <a:cs typeface="Symbol" charset="2"/>
            </a:endParaRPr>
          </a:p>
          <a:p>
            <a:endParaRPr lang="en-US" sz="2800" dirty="0" smtClean="0">
              <a:latin typeface="Garamond"/>
              <a:cs typeface="Garamond"/>
            </a:endParaRPr>
          </a:p>
          <a:p>
            <a:r>
              <a:rPr lang="en-US" sz="2800" dirty="0" smtClean="0">
                <a:latin typeface="Garamond"/>
                <a:cs typeface="Garamond"/>
              </a:rPr>
              <a:t>If neutrinos are Dirac particles, half of those produced in big-bang are now non-interacting (sterile) states</a:t>
            </a:r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1700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2923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/>
                <a:cs typeface="Garamond"/>
              </a:rPr>
              <a:t>L</a:t>
            </a:r>
            <a:r>
              <a:rPr lang="en-US" sz="4000" dirty="0" smtClean="0">
                <a:solidFill>
                  <a:schemeClr val="bg1"/>
                </a:solidFill>
                <a:latin typeface="Garamond"/>
                <a:cs typeface="Garamond"/>
              </a:rPr>
              <a:t>epton and baryon number</a:t>
            </a:r>
            <a:endParaRPr lang="en-US" sz="4000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9992" y="1205923"/>
            <a:ext cx="6705608" cy="161722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  <a:latin typeface="Garamond"/>
                <a:cs typeface="Garamond"/>
              </a:rPr>
              <a:t>In all known transformations among particles,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latin typeface="Garamond"/>
                <a:cs typeface="Garamond"/>
              </a:rPr>
              <a:t># of leptons is unchanged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  <a:latin typeface="Garamond"/>
                <a:cs typeface="Garamond"/>
              </a:rPr>
              <a:t># of baryons (=# of quarks/3) is unchanged </a:t>
            </a:r>
            <a:endParaRPr lang="en-US" sz="2800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5" name="Picture 4" descr="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65" y="2858729"/>
            <a:ext cx="4114801" cy="353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727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Cosmological neutrinos [2/2]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Consider the reaction,</a:t>
            </a:r>
            <a:r>
              <a:rPr lang="en-US" sz="2800" dirty="0" smtClean="0">
                <a:latin typeface="Symbol" charset="2"/>
                <a:cs typeface="Symbol" charset="2"/>
              </a:rPr>
              <a:t> n</a:t>
            </a:r>
            <a:r>
              <a:rPr lang="it-IT" sz="2800" baseline="-25000" dirty="0" smtClean="0">
                <a:latin typeface="Garamond"/>
                <a:cs typeface="Garamond"/>
              </a:rPr>
              <a:t>e</a:t>
            </a:r>
            <a:r>
              <a:rPr lang="it-IT" sz="2800" dirty="0" smtClean="0"/>
              <a:t> </a:t>
            </a:r>
            <a:r>
              <a:rPr lang="it-IT" sz="2800" dirty="0"/>
              <a:t>+ </a:t>
            </a:r>
            <a:r>
              <a:rPr lang="it-IT" sz="2800" baseline="30000" dirty="0" smtClean="0">
                <a:latin typeface="Garamond"/>
                <a:cs typeface="Garamond"/>
              </a:rPr>
              <a:t>3</a:t>
            </a:r>
            <a:r>
              <a:rPr lang="it-IT" sz="2800" dirty="0" smtClean="0">
                <a:latin typeface="Garamond"/>
                <a:cs typeface="Garamond"/>
              </a:rPr>
              <a:t>H → </a:t>
            </a:r>
            <a:r>
              <a:rPr lang="it-IT" sz="2800" baseline="30000" dirty="0" smtClean="0">
                <a:latin typeface="Garamond"/>
                <a:cs typeface="Garamond"/>
              </a:rPr>
              <a:t>3</a:t>
            </a:r>
            <a:r>
              <a:rPr lang="it-IT" sz="2800" dirty="0" smtClean="0">
                <a:latin typeface="Garamond"/>
                <a:cs typeface="Garamond"/>
              </a:rPr>
              <a:t>He </a:t>
            </a:r>
            <a:r>
              <a:rPr lang="it-IT" sz="2800" dirty="0"/>
              <a:t>+ </a:t>
            </a:r>
            <a:r>
              <a:rPr lang="it-IT" sz="2800" dirty="0" smtClean="0">
                <a:latin typeface="Garamond"/>
                <a:cs typeface="Garamond"/>
              </a:rPr>
              <a:t>e</a:t>
            </a:r>
            <a:r>
              <a:rPr lang="it-IT" sz="2000" baseline="30000" dirty="0" smtClean="0">
                <a:latin typeface="Garamond"/>
                <a:cs typeface="Garamond"/>
              </a:rPr>
              <a:t>− </a:t>
            </a:r>
            <a:r>
              <a:rPr lang="it-IT" sz="2800" baseline="30000" dirty="0" smtClean="0">
                <a:latin typeface="Garamond"/>
                <a:cs typeface="Garamond"/>
              </a:rPr>
              <a:t> </a:t>
            </a:r>
            <a:endParaRPr lang="it-IT" sz="2800" baseline="30000" dirty="0">
              <a:latin typeface="Garamond"/>
              <a:cs typeface="Garamond"/>
            </a:endParaRPr>
          </a:p>
          <a:p>
            <a:endParaRPr lang="en-US" sz="2800" dirty="0" smtClean="0">
              <a:latin typeface="Garamond"/>
              <a:cs typeface="Garamond"/>
            </a:endParaRPr>
          </a:p>
          <a:p>
            <a:r>
              <a:rPr lang="en-US" sz="2800" dirty="0" smtClean="0">
                <a:latin typeface="Garamond"/>
                <a:cs typeface="Garamond"/>
              </a:rPr>
              <a:t>Assume to have 100 g of tritium as target</a:t>
            </a:r>
            <a:endParaRPr lang="en-US" sz="2800" dirty="0">
              <a:latin typeface="Garamond"/>
              <a:cs typeface="Garamond"/>
            </a:endParaRPr>
          </a:p>
          <a:p>
            <a:endParaRPr lang="en-US" sz="2800" dirty="0" smtClean="0">
              <a:latin typeface="Garamond"/>
              <a:cs typeface="Garamond"/>
            </a:endParaRPr>
          </a:p>
          <a:p>
            <a:r>
              <a:rPr lang="en-US" sz="2800" dirty="0" smtClean="0">
                <a:latin typeface="Garamond"/>
                <a:cs typeface="Garamond"/>
              </a:rPr>
              <a:t>We expect 8 events/year if </a:t>
            </a:r>
            <a:r>
              <a:rPr lang="en-US" sz="2800" dirty="0" err="1" smtClean="0">
                <a:latin typeface="Garamond"/>
                <a:cs typeface="Garamond"/>
              </a:rPr>
              <a:t>Majorana</a:t>
            </a:r>
            <a:r>
              <a:rPr lang="en-US" sz="2800" dirty="0" smtClean="0">
                <a:latin typeface="Garamond"/>
                <a:cs typeface="Garamond"/>
              </a:rPr>
              <a:t>, 4 if Dirac</a:t>
            </a:r>
          </a:p>
          <a:p>
            <a:endParaRPr lang="en-US" sz="2800" dirty="0" smtClean="0">
              <a:latin typeface="Garamond"/>
              <a:cs typeface="Garamond"/>
            </a:endParaRPr>
          </a:p>
          <a:p>
            <a:r>
              <a:rPr lang="en-US" sz="2800" dirty="0" smtClean="0">
                <a:latin typeface="Garamond"/>
                <a:cs typeface="Garamond"/>
              </a:rPr>
              <a:t>The trouble is that tritium is radioactive and decays</a:t>
            </a:r>
          </a:p>
        </p:txBody>
      </p:sp>
    </p:spTree>
    <p:extLst>
      <p:ext uri="{BB962C8B-B14F-4D97-AF65-F5344CB8AC3E}">
        <p14:creationId xmlns:p14="http://schemas.microsoft.com/office/powerpoint/2010/main" val="394569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major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3429000"/>
            <a:ext cx="3860800" cy="2895600"/>
          </a:xfrm>
          <a:prstGeom prst="rect">
            <a:avLst/>
          </a:prstGeom>
        </p:spPr>
      </p:pic>
      <p:pic>
        <p:nvPicPr>
          <p:cNvPr id="10" name="Immagine 9" descr="doublebe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048000"/>
            <a:ext cx="3276600" cy="3268816"/>
          </a:xfrm>
          <a:prstGeom prst="rect">
            <a:avLst/>
          </a:prstGeom>
        </p:spPr>
      </p:pic>
      <p:sp>
        <p:nvSpPr>
          <p:cNvPr id="11" name="Freccia destra rientrata 10"/>
          <p:cNvSpPr/>
          <p:nvPr/>
        </p:nvSpPr>
        <p:spPr>
          <a:xfrm>
            <a:off x="4572000" y="4495800"/>
            <a:ext cx="978408" cy="851916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76200" y="235803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The </a:t>
            </a:r>
            <a:r>
              <a:rPr lang="it-IT" sz="2400" dirty="0" err="1" smtClean="0"/>
              <a:t>Majorana</a:t>
            </a:r>
            <a:r>
              <a:rPr lang="it-IT" sz="2400" dirty="0" smtClean="0"/>
              <a:t> mass </a:t>
            </a:r>
            <a:r>
              <a:rPr lang="it-IT" sz="2400" dirty="0" err="1" smtClean="0"/>
              <a:t>term</a:t>
            </a:r>
            <a:r>
              <a:rPr lang="it-IT" sz="2400" dirty="0" smtClean="0"/>
              <a:t> </a:t>
            </a:r>
            <a:r>
              <a:rPr lang="it-IT" sz="2400" dirty="0" err="1" smtClean="0"/>
              <a:t>induces</a:t>
            </a:r>
            <a:r>
              <a:rPr lang="it-IT" sz="2400" dirty="0" smtClean="0"/>
              <a:t> a </a:t>
            </a:r>
            <a:r>
              <a:rPr lang="it-IT" sz="2400" dirty="0" err="1" smtClean="0"/>
              <a:t>decay</a:t>
            </a:r>
            <a:r>
              <a:rPr lang="it-IT" sz="2400" dirty="0" smtClean="0"/>
              <a:t> </a:t>
            </a:r>
            <a:r>
              <a:rPr lang="it-IT" sz="2400" dirty="0" err="1" smtClean="0"/>
              <a:t>similar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the </a:t>
            </a:r>
            <a:r>
              <a:rPr lang="it-IT" sz="2400" dirty="0" err="1" smtClean="0"/>
              <a:t>one</a:t>
            </a:r>
            <a:r>
              <a:rPr lang="it-IT" sz="2400" dirty="0" smtClean="0"/>
              <a:t> </a:t>
            </a:r>
            <a:r>
              <a:rPr lang="it-IT" sz="2400" dirty="0" err="1" smtClean="0"/>
              <a:t>predicted</a:t>
            </a:r>
            <a:r>
              <a:rPr lang="it-IT" sz="2400" dirty="0" smtClean="0"/>
              <a:t> </a:t>
            </a:r>
            <a:r>
              <a:rPr lang="it-IT" sz="2400" dirty="0" err="1" smtClean="0"/>
              <a:t>by</a:t>
            </a:r>
            <a:r>
              <a:rPr lang="it-IT" sz="2400" dirty="0" smtClean="0"/>
              <a:t> </a:t>
            </a:r>
            <a:r>
              <a:rPr lang="it-IT" sz="2400" dirty="0" err="1" smtClean="0"/>
              <a:t>Goeppert</a:t>
            </a:r>
            <a:r>
              <a:rPr lang="it-IT" sz="2400" dirty="0" smtClean="0"/>
              <a:t> Mayer (1935), </a:t>
            </a:r>
            <a:r>
              <a:rPr lang="it-IT" sz="2400" dirty="0" err="1" smtClean="0"/>
              <a:t>namely</a:t>
            </a:r>
            <a:r>
              <a:rPr lang="it-IT" sz="2400" dirty="0" smtClean="0"/>
              <a:t> (</a:t>
            </a:r>
            <a:r>
              <a:rPr lang="it-IT" sz="2400" dirty="0" err="1" smtClean="0"/>
              <a:t>Racah</a:t>
            </a:r>
            <a:r>
              <a:rPr lang="it-IT" sz="2400" dirty="0" smtClean="0"/>
              <a:t>; </a:t>
            </a:r>
            <a:r>
              <a:rPr lang="it-IT" sz="2400" dirty="0" err="1" smtClean="0"/>
              <a:t>Furry</a:t>
            </a:r>
            <a:r>
              <a:rPr lang="it-IT" sz="2400" dirty="0" smtClean="0"/>
              <a:t> ‘37)  </a:t>
            </a:r>
          </a:p>
        </p:txBody>
      </p:sp>
      <p:sp>
        <p:nvSpPr>
          <p:cNvPr id="13" name="Freccia destra 12"/>
          <p:cNvSpPr/>
          <p:nvPr/>
        </p:nvSpPr>
        <p:spPr>
          <a:xfrm flipV="1">
            <a:off x="2590800" y="1676400"/>
            <a:ext cx="990600" cy="46613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810000" y="1371600"/>
            <a:ext cx="45882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 smtClean="0">
                <a:latin typeface="Century Gothic"/>
              </a:rPr>
              <a:t>(A,Z+2) + </a:t>
            </a:r>
            <a:r>
              <a:rPr lang="it-IT" sz="5400" b="1" dirty="0" err="1" smtClean="0">
                <a:latin typeface="Century Gothic"/>
              </a:rPr>
              <a:t>2</a:t>
            </a:r>
            <a:r>
              <a:rPr lang="it-IT" sz="5400" b="1" dirty="0" smtClean="0">
                <a:latin typeface="Century Gothic"/>
              </a:rPr>
              <a:t> e</a:t>
            </a:r>
            <a:r>
              <a:rPr lang="it-IT" sz="5400" b="1" baseline="30000" dirty="0" smtClean="0">
                <a:latin typeface="Century Gothic"/>
              </a:rPr>
              <a:t>-</a:t>
            </a:r>
            <a:endParaRPr lang="it-IT" sz="5400" b="1" dirty="0">
              <a:latin typeface="Century Gothic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09600" y="1371600"/>
            <a:ext cx="17630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 smtClean="0">
                <a:latin typeface="Century Gothic"/>
              </a:rPr>
              <a:t>(A,</a:t>
            </a:r>
            <a:r>
              <a:rPr lang="it-IT" sz="5400" b="1" dirty="0" err="1" smtClean="0">
                <a:latin typeface="Century Gothic"/>
              </a:rPr>
              <a:t>Z</a:t>
            </a:r>
            <a:r>
              <a:rPr lang="it-IT" sz="5400" b="1" dirty="0" smtClean="0">
                <a:latin typeface="Century Gothic"/>
              </a:rPr>
              <a:t>)</a:t>
            </a:r>
            <a:r>
              <a:rPr lang="it-IT" sz="3200" b="1" dirty="0" smtClean="0">
                <a:latin typeface="Century Gothic"/>
              </a:rPr>
              <a:t> </a:t>
            </a:r>
            <a:endParaRPr lang="it-IT" sz="3200" b="1" dirty="0">
              <a:latin typeface="Century Gothic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52400" y="2662535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/>
              <a:t>a</a:t>
            </a:r>
            <a:r>
              <a:rPr lang="it-IT" sz="2400" dirty="0" err="1" smtClean="0"/>
              <a:t>s</a:t>
            </a:r>
            <a:r>
              <a:rPr lang="it-IT" sz="2400" dirty="0" smtClean="0"/>
              <a:t>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clear</a:t>
            </a:r>
            <a:r>
              <a:rPr lang="it-IT" sz="2400" dirty="0" smtClean="0"/>
              <a:t> </a:t>
            </a:r>
            <a:r>
              <a:rPr lang="it-IT" sz="2400" dirty="0" err="1" smtClean="0"/>
              <a:t>from</a:t>
            </a:r>
            <a:r>
              <a:rPr lang="it-IT" sz="2400" dirty="0" smtClean="0"/>
              <a:t> the </a:t>
            </a:r>
            <a:r>
              <a:rPr lang="it-IT" sz="2400" dirty="0" err="1" smtClean="0"/>
              <a:t>following</a:t>
            </a:r>
            <a:r>
              <a:rPr lang="it-IT" sz="2400" dirty="0" smtClean="0"/>
              <a:t> </a:t>
            </a:r>
            <a:r>
              <a:rPr lang="it-IT" sz="2400" dirty="0" err="1" smtClean="0"/>
              <a:t>pictorial</a:t>
            </a:r>
            <a:r>
              <a:rPr lang="it-IT" sz="2400" dirty="0" smtClean="0"/>
              <a:t> </a:t>
            </a:r>
            <a:r>
              <a:rPr lang="it-IT" sz="2400" dirty="0" err="1" smtClean="0"/>
              <a:t>representation</a:t>
            </a:r>
            <a:r>
              <a:rPr lang="it-IT" sz="24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4688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beta decay</a:t>
            </a:r>
            <a:endParaRPr lang="en-US" dirty="0"/>
          </a:p>
        </p:txBody>
      </p:sp>
      <p:pic>
        <p:nvPicPr>
          <p:cNvPr id="9" name="Content Placeholder 8" descr="mass_parabol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2" b="-3202"/>
          <a:stretch>
            <a:fillRect/>
          </a:stretch>
        </p:blipFill>
        <p:spPr>
          <a:xfrm>
            <a:off x="4116306" y="722470"/>
            <a:ext cx="4526704" cy="5276227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dirty="0" smtClean="0"/>
              <a:t>This nuclear process exists and can be investigated for some even-even nuclei (talk of L. Marini)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The case of </a:t>
            </a:r>
            <a:r>
              <a:rPr lang="en-US" dirty="0" err="1" smtClean="0"/>
              <a:t>Goppert</a:t>
            </a:r>
            <a:r>
              <a:rPr lang="en-US" dirty="0" smtClean="0"/>
              <a:t>-Mayer, when 2 electrons and 2 antineutrinos are emitted, is called </a:t>
            </a:r>
            <a:r>
              <a:rPr lang="en-US" dirty="0" smtClean="0">
                <a:solidFill>
                  <a:srgbClr val="C75BBD"/>
                </a:solidFill>
              </a:rPr>
              <a:t>double beta decay</a:t>
            </a:r>
            <a:r>
              <a:rPr lang="en-US" dirty="0" smtClean="0"/>
              <a:t>, and it is measured for some nuclei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The case when only two electrons are measured is called </a:t>
            </a:r>
            <a:r>
              <a:rPr lang="en-US" dirty="0" err="1" smtClean="0">
                <a:solidFill>
                  <a:srgbClr val="C75BBD"/>
                </a:solidFill>
              </a:rPr>
              <a:t>neutrinoless</a:t>
            </a:r>
            <a:r>
              <a:rPr lang="en-US" dirty="0" smtClean="0">
                <a:solidFill>
                  <a:srgbClr val="C75BBD"/>
                </a:solidFill>
              </a:rPr>
              <a:t> double beta decay </a:t>
            </a:r>
            <a:r>
              <a:rPr lang="en-US" dirty="0" smtClean="0"/>
              <a:t>and, to date, we have only bounds on the rate of this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7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be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61" y="152400"/>
            <a:ext cx="7142384" cy="457796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79512" y="4730368"/>
            <a:ext cx="86904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A </a:t>
            </a:r>
            <a:r>
              <a:rPr lang="it-IT" sz="2000" dirty="0" err="1"/>
              <a:t>description</a:t>
            </a:r>
            <a:r>
              <a:rPr lang="it-IT" sz="2000" dirty="0"/>
              <a:t> of </a:t>
            </a:r>
            <a:r>
              <a:rPr lang="it-IT" sz="2000" dirty="0" smtClean="0"/>
              <a:t>the </a:t>
            </a:r>
            <a:r>
              <a:rPr lang="it-IT" sz="2000" dirty="0" err="1" smtClean="0"/>
              <a:t>same</a:t>
            </a:r>
            <a:r>
              <a:rPr lang="it-IT" sz="2000" dirty="0" smtClean="0"/>
              <a:t> </a:t>
            </a:r>
            <a:r>
              <a:rPr lang="it-IT" sz="2000" dirty="0" err="1" smtClean="0"/>
              <a:t>hypothetical</a:t>
            </a:r>
            <a:r>
              <a:rPr lang="it-IT" sz="2000" dirty="0" smtClean="0"/>
              <a:t> </a:t>
            </a:r>
            <a:r>
              <a:rPr lang="it-IT" sz="2000" dirty="0" err="1" smtClean="0"/>
              <a:t>process</a:t>
            </a:r>
            <a:r>
              <a:rPr lang="it-IT" sz="2000" dirty="0" smtClean="0"/>
              <a:t> </a:t>
            </a:r>
            <a:r>
              <a:rPr lang="it-IT" sz="2000" dirty="0" err="1"/>
              <a:t>is</a:t>
            </a:r>
            <a:r>
              <a:rPr lang="it-IT" sz="2000" dirty="0" smtClean="0"/>
              <a:t> just 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creation </a:t>
            </a:r>
            <a:r>
              <a:rPr lang="it-IT" sz="2000" b="1" dirty="0">
                <a:solidFill>
                  <a:srgbClr val="FF0000"/>
                </a:solidFill>
              </a:rPr>
              <a:t>of electrons in a </a:t>
            </a:r>
            <a:r>
              <a:rPr lang="it-IT" sz="2000" b="1" dirty="0" err="1">
                <a:solidFill>
                  <a:srgbClr val="FF0000"/>
                </a:solidFill>
              </a:rPr>
              <a:t>nuclear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transition</a:t>
            </a:r>
            <a:endParaRPr lang="it-IT" sz="2000" dirty="0" smtClean="0"/>
          </a:p>
          <a:p>
            <a:pPr algn="ctr"/>
            <a:endParaRPr lang="it-IT" sz="2000" dirty="0"/>
          </a:p>
          <a:p>
            <a:pPr algn="ctr"/>
            <a:r>
              <a:rPr lang="it-IT" sz="1400" dirty="0" err="1" smtClean="0"/>
              <a:t>this</a:t>
            </a:r>
            <a:r>
              <a:rPr lang="it-IT" sz="1400" dirty="0" smtClean="0"/>
              <a:t> </a:t>
            </a:r>
            <a:r>
              <a:rPr lang="it-IT" sz="1400" dirty="0" err="1" smtClean="0"/>
              <a:t>empha</a:t>
            </a:r>
            <a:r>
              <a:rPr lang="it-IT" sz="1400" dirty="0" err="1"/>
              <a:t>s</a:t>
            </a:r>
            <a:r>
              <a:rPr lang="it-IT" sz="1400" dirty="0" err="1" smtClean="0"/>
              <a:t>izes</a:t>
            </a:r>
            <a:r>
              <a:rPr lang="it-IT" sz="1400" dirty="0" smtClean="0"/>
              <a:t> test </a:t>
            </a:r>
            <a:r>
              <a:rPr lang="it-IT" sz="1400" dirty="0"/>
              <a:t>of lepton number, </a:t>
            </a:r>
            <a:r>
              <a:rPr lang="it-IT" sz="1400" dirty="0" err="1" smtClean="0"/>
              <a:t>clariﬁes</a:t>
            </a:r>
            <a:r>
              <a:rPr lang="it-IT" sz="1400" dirty="0" smtClean="0"/>
              <a:t> the </a:t>
            </a:r>
            <a:r>
              <a:rPr lang="it-IT" sz="1400" dirty="0" err="1" smtClean="0"/>
              <a:t>creation</a:t>
            </a:r>
            <a:r>
              <a:rPr lang="it-IT" sz="1400" dirty="0" smtClean="0"/>
              <a:t> of </a:t>
            </a:r>
            <a:r>
              <a:rPr lang="it-IT" sz="1400" dirty="0" err="1" smtClean="0"/>
              <a:t>matter</a:t>
            </a:r>
            <a:r>
              <a:rPr lang="it-IT" sz="1400" dirty="0" smtClean="0"/>
              <a:t> </a:t>
            </a:r>
            <a:r>
              <a:rPr lang="it-IT" sz="1400" dirty="0" err="1" smtClean="0"/>
              <a:t>components</a:t>
            </a:r>
            <a:r>
              <a:rPr lang="it-IT" sz="1400" dirty="0" smtClean="0"/>
              <a:t> (=</a:t>
            </a:r>
            <a:r>
              <a:rPr lang="it-IT" sz="1400" dirty="0" err="1" smtClean="0"/>
              <a:t>electrons</a:t>
            </a:r>
            <a:r>
              <a:rPr lang="it-IT" sz="1400" dirty="0" smtClean="0"/>
              <a:t>), shows </a:t>
            </a:r>
            <a:r>
              <a:rPr lang="it-IT" sz="1400" dirty="0" err="1" smtClean="0"/>
              <a:t>that</a:t>
            </a:r>
            <a:r>
              <a:rPr lang="it-IT" sz="1400" dirty="0" smtClean="0"/>
              <a:t>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 smtClean="0"/>
              <a:t>as</a:t>
            </a:r>
            <a:r>
              <a:rPr lang="it-IT" sz="1400" dirty="0" smtClean="0"/>
              <a:t> </a:t>
            </a:r>
            <a:r>
              <a:rPr lang="it-IT" sz="1400" dirty="0" err="1"/>
              <a:t>important</a:t>
            </a:r>
            <a:r>
              <a:rPr lang="it-IT" sz="1400" dirty="0"/>
              <a:t> </a:t>
            </a:r>
            <a:r>
              <a:rPr lang="it-IT" sz="1400" dirty="0" err="1" smtClean="0"/>
              <a:t>as</a:t>
            </a:r>
            <a:r>
              <a:rPr lang="it-IT" sz="1400" dirty="0" smtClean="0"/>
              <a:t> </a:t>
            </a:r>
            <a:r>
              <a:rPr lang="it-IT" sz="1400" dirty="0" err="1" smtClean="0"/>
              <a:t>proton</a:t>
            </a:r>
            <a:r>
              <a:rPr lang="it-IT" sz="1400" dirty="0" smtClean="0"/>
              <a:t> </a:t>
            </a:r>
            <a:r>
              <a:rPr lang="it-IT" sz="1400" dirty="0"/>
              <a:t>decay, suggests connections with </a:t>
            </a:r>
            <a:r>
              <a:rPr lang="it-IT" sz="1400" dirty="0" err="1" smtClean="0"/>
              <a:t>cosmic</a:t>
            </a:r>
            <a:r>
              <a:rPr lang="it-IT" sz="1400" dirty="0" smtClean="0"/>
              <a:t> </a:t>
            </a:r>
            <a:r>
              <a:rPr lang="it-IT" sz="1400" dirty="0" err="1" smtClean="0"/>
              <a:t>origin</a:t>
            </a:r>
            <a:r>
              <a:rPr lang="it-IT" sz="1400" dirty="0" smtClean="0"/>
              <a:t> of </a:t>
            </a:r>
            <a:r>
              <a:rPr lang="it-IT" sz="1400" dirty="0" err="1" smtClean="0"/>
              <a:t>matter</a:t>
            </a:r>
            <a:r>
              <a:rPr lang="it-IT" sz="1400" dirty="0"/>
              <a:t> </a:t>
            </a:r>
            <a:r>
              <a:rPr lang="it-IT" sz="1400" dirty="0" smtClean="0"/>
              <a:t>and can </a:t>
            </a:r>
            <a:r>
              <a:rPr lang="it-IT" sz="1400" dirty="0"/>
              <a:t>be explained to laymen.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65203" y="2895600"/>
            <a:ext cx="1957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FF6600"/>
                </a:solidFill>
                <a:latin typeface="Comic Sans MS"/>
              </a:rPr>
              <a:t>Goeppert-Mayer</a:t>
            </a:r>
            <a:endParaRPr lang="it-IT" dirty="0" smtClean="0">
              <a:solidFill>
                <a:srgbClr val="FF6600"/>
              </a:solidFill>
              <a:latin typeface="Comic Sans MS"/>
            </a:endParaRPr>
          </a:p>
          <a:p>
            <a:pPr algn="ctr"/>
            <a:r>
              <a:rPr lang="it-IT" dirty="0" err="1">
                <a:solidFill>
                  <a:srgbClr val="FF6600"/>
                </a:solidFill>
                <a:latin typeface="Comic Sans MS"/>
              </a:rPr>
              <a:t>d</a:t>
            </a:r>
            <a:r>
              <a:rPr lang="it-IT" dirty="0" err="1" smtClean="0">
                <a:solidFill>
                  <a:srgbClr val="FF6600"/>
                </a:solidFill>
                <a:latin typeface="Comic Sans MS"/>
              </a:rPr>
              <a:t>ecay</a:t>
            </a:r>
            <a:r>
              <a:rPr lang="it-IT" dirty="0" smtClean="0">
                <a:solidFill>
                  <a:srgbClr val="FF6600"/>
                </a:solidFill>
                <a:latin typeface="Comic Sans MS"/>
              </a:rPr>
              <a:t> </a:t>
            </a:r>
            <a:r>
              <a:rPr lang="it-IT" dirty="0" err="1" smtClean="0">
                <a:solidFill>
                  <a:srgbClr val="FF6600"/>
                </a:solidFill>
                <a:latin typeface="Comic Sans MS"/>
              </a:rPr>
              <a:t>process</a:t>
            </a:r>
            <a:endParaRPr lang="it-IT" dirty="0" smtClean="0">
              <a:solidFill>
                <a:srgbClr val="FF6600"/>
              </a:solidFill>
              <a:latin typeface="Comic Sans MS"/>
            </a:endParaRPr>
          </a:p>
          <a:p>
            <a:pPr algn="ctr"/>
            <a:r>
              <a:rPr lang="it-IT" dirty="0" smtClean="0">
                <a:solidFill>
                  <a:srgbClr val="FF6600"/>
                </a:solidFill>
                <a:latin typeface="Comic Sans MS"/>
              </a:rPr>
              <a:t>(</a:t>
            </a:r>
            <a:r>
              <a:rPr lang="it-IT" dirty="0" err="1" smtClean="0">
                <a:solidFill>
                  <a:srgbClr val="FF6600"/>
                </a:solidFill>
                <a:latin typeface="Comic Sans MS"/>
              </a:rPr>
              <a:t>observed</a:t>
            </a:r>
            <a:r>
              <a:rPr lang="it-IT" dirty="0" smtClean="0">
                <a:solidFill>
                  <a:srgbClr val="FF6600"/>
                </a:solidFill>
                <a:latin typeface="Comic Sans MS"/>
              </a:rPr>
              <a:t>)</a:t>
            </a:r>
          </a:p>
          <a:p>
            <a:endParaRPr lang="it-IT" dirty="0">
              <a:solidFill>
                <a:srgbClr val="FF6600"/>
              </a:solidFill>
              <a:latin typeface="Comic Sans M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92837" y="2895600"/>
            <a:ext cx="1698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FF6600"/>
                </a:solidFill>
                <a:latin typeface="Comic Sans MS"/>
              </a:rPr>
              <a:t>Racah</a:t>
            </a:r>
            <a:r>
              <a:rPr lang="it-IT" dirty="0" smtClean="0">
                <a:solidFill>
                  <a:srgbClr val="FF6600"/>
                </a:solidFill>
                <a:latin typeface="Comic Sans MS"/>
              </a:rPr>
              <a:t> &amp; </a:t>
            </a:r>
            <a:r>
              <a:rPr lang="it-IT" dirty="0" err="1" smtClean="0">
                <a:solidFill>
                  <a:srgbClr val="FF6600"/>
                </a:solidFill>
                <a:latin typeface="Comic Sans MS"/>
              </a:rPr>
              <a:t>Furry</a:t>
            </a:r>
            <a:r>
              <a:rPr lang="it-IT" dirty="0" smtClean="0">
                <a:solidFill>
                  <a:srgbClr val="FF6600"/>
                </a:solidFill>
                <a:latin typeface="Comic Sans MS"/>
              </a:rPr>
              <a:t> </a:t>
            </a:r>
          </a:p>
          <a:p>
            <a:pPr algn="ctr"/>
            <a:r>
              <a:rPr lang="it-IT" dirty="0" err="1">
                <a:solidFill>
                  <a:srgbClr val="FF6600"/>
                </a:solidFill>
                <a:latin typeface="Comic Sans MS"/>
              </a:rPr>
              <a:t>d</a:t>
            </a:r>
            <a:r>
              <a:rPr lang="it-IT" dirty="0" err="1" smtClean="0">
                <a:solidFill>
                  <a:srgbClr val="FF6600"/>
                </a:solidFill>
                <a:latin typeface="Comic Sans MS"/>
              </a:rPr>
              <a:t>ecay</a:t>
            </a:r>
            <a:r>
              <a:rPr lang="it-IT" dirty="0" smtClean="0">
                <a:solidFill>
                  <a:srgbClr val="FF6600"/>
                </a:solidFill>
                <a:latin typeface="Comic Sans MS"/>
              </a:rPr>
              <a:t> </a:t>
            </a:r>
            <a:r>
              <a:rPr lang="it-IT" dirty="0" err="1" smtClean="0">
                <a:solidFill>
                  <a:srgbClr val="FF6600"/>
                </a:solidFill>
                <a:latin typeface="Comic Sans MS"/>
              </a:rPr>
              <a:t>process</a:t>
            </a:r>
            <a:r>
              <a:rPr lang="it-IT" dirty="0" smtClean="0">
                <a:solidFill>
                  <a:srgbClr val="FF6600"/>
                </a:solidFill>
                <a:latin typeface="Comic Sans MS"/>
              </a:rPr>
              <a:t> </a:t>
            </a:r>
          </a:p>
          <a:p>
            <a:pPr algn="ctr"/>
            <a:r>
              <a:rPr lang="it-IT" dirty="0" smtClean="0">
                <a:solidFill>
                  <a:srgbClr val="FF6600"/>
                </a:solidFill>
                <a:latin typeface="Comic Sans MS"/>
              </a:rPr>
              <a:t>(</a:t>
            </a:r>
            <a:r>
              <a:rPr lang="it-IT" dirty="0" err="1" smtClean="0">
                <a:solidFill>
                  <a:srgbClr val="FF6600"/>
                </a:solidFill>
                <a:latin typeface="Comic Sans MS"/>
              </a:rPr>
              <a:t>expected</a:t>
            </a:r>
            <a:r>
              <a:rPr lang="it-IT" dirty="0" smtClean="0">
                <a:solidFill>
                  <a:srgbClr val="FF6600"/>
                </a:solidFill>
                <a:latin typeface="Comic Sans MS"/>
              </a:rPr>
              <a:t>)</a:t>
            </a:r>
          </a:p>
          <a:p>
            <a:endParaRPr lang="it-IT" dirty="0">
              <a:solidFill>
                <a:srgbClr val="FF66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2125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ttore 2 22"/>
          <p:cNvCxnSpPr/>
          <p:nvPr/>
        </p:nvCxnSpPr>
        <p:spPr>
          <a:xfrm flipV="1">
            <a:off x="2513012" y="3810794"/>
            <a:ext cx="1905000" cy="12954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76200" y="4800600"/>
            <a:ext cx="1837212" cy="769441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Comic Sans MS"/>
              </a:rPr>
              <a:t>Quark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7154388" y="4793159"/>
            <a:ext cx="1837212" cy="769441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Comic Sans MS"/>
              </a:rPr>
              <a:t>Quark</a:t>
            </a:r>
          </a:p>
        </p:txBody>
      </p:sp>
      <p:cxnSp>
        <p:nvCxnSpPr>
          <p:cNvPr id="26" name="Connettore 2 25"/>
          <p:cNvCxnSpPr/>
          <p:nvPr/>
        </p:nvCxnSpPr>
        <p:spPr>
          <a:xfrm rot="10800000">
            <a:off x="4419608" y="3809999"/>
            <a:ext cx="2133593" cy="14478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rot="10800000">
            <a:off x="6324600" y="5105400"/>
            <a:ext cx="1752600" cy="1142999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V="1">
            <a:off x="6096000" y="1371600"/>
            <a:ext cx="1905000" cy="12954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829788" y="754559"/>
            <a:ext cx="1837212" cy="769441"/>
          </a:xfrm>
          <a:prstGeom prst="rect">
            <a:avLst/>
          </a:prstGeom>
          <a:noFill/>
        </p:spPr>
        <p:txBody>
          <a:bodyPr vert="horz" wrap="square" rtlCol="0" anchor="b" anchorCtr="1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Comic Sans MS"/>
              </a:rPr>
              <a:t>Quark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6239988" y="609600"/>
            <a:ext cx="1837212" cy="769441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Comic Sans MS"/>
              </a:rPr>
              <a:t>Quark</a:t>
            </a:r>
          </a:p>
        </p:txBody>
      </p:sp>
      <p:cxnSp>
        <p:nvCxnSpPr>
          <p:cNvPr id="34" name="Connettore 2 33"/>
          <p:cNvCxnSpPr/>
          <p:nvPr/>
        </p:nvCxnSpPr>
        <p:spPr>
          <a:xfrm rot="5400000" flipH="1" flipV="1">
            <a:off x="3275805" y="4951412"/>
            <a:ext cx="2286000" cy="4765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rot="16200000" flipV="1">
            <a:off x="3009107" y="2399507"/>
            <a:ext cx="2819402" cy="1587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3496788" y="-76200"/>
            <a:ext cx="1964225" cy="769441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4400" dirty="0" err="1" smtClean="0">
                <a:solidFill>
                  <a:srgbClr val="3366FF"/>
                </a:solidFill>
                <a:latin typeface="Comic Sans MS"/>
              </a:rPr>
              <a:t>Lepton</a:t>
            </a:r>
            <a:endParaRPr lang="it-IT" sz="4400" dirty="0" smtClean="0">
              <a:solidFill>
                <a:srgbClr val="3366FF"/>
              </a:solidFill>
              <a:latin typeface="Comic Sans MS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505200" y="5943600"/>
            <a:ext cx="1964225" cy="769441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4400" dirty="0" err="1" smtClean="0">
                <a:solidFill>
                  <a:srgbClr val="3366FF"/>
                </a:solidFill>
                <a:latin typeface="Comic Sans MS"/>
              </a:rPr>
              <a:t>Lepton</a:t>
            </a:r>
            <a:endParaRPr lang="it-IT" sz="4400" dirty="0" smtClean="0">
              <a:solidFill>
                <a:srgbClr val="3366FF"/>
              </a:solidFill>
              <a:latin typeface="Comic Sans MS"/>
            </a:endParaRPr>
          </a:p>
        </p:txBody>
      </p:sp>
      <p:cxnSp>
        <p:nvCxnSpPr>
          <p:cNvPr id="41" name="Connettore 2 40"/>
          <p:cNvCxnSpPr/>
          <p:nvPr/>
        </p:nvCxnSpPr>
        <p:spPr>
          <a:xfrm rot="10800000">
            <a:off x="1066803" y="1524001"/>
            <a:ext cx="3352805" cy="2285999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rot="10800000">
            <a:off x="2590800" y="2590800"/>
            <a:ext cx="1752600" cy="1142999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flipV="1">
            <a:off x="4419600" y="2514600"/>
            <a:ext cx="1904999" cy="12954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rot="5400000" flipH="1" flipV="1">
            <a:off x="3848895" y="3085305"/>
            <a:ext cx="1142998" cy="1588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 rot="16200000" flipH="1">
            <a:off x="3925093" y="4380705"/>
            <a:ext cx="990602" cy="1588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1"/>
          <p:cNvCxnSpPr/>
          <p:nvPr/>
        </p:nvCxnSpPr>
        <p:spPr>
          <a:xfrm flipV="1">
            <a:off x="829788" y="4905022"/>
            <a:ext cx="1950100" cy="13716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82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Extensions </a:t>
            </a:r>
            <a:r>
              <a:rPr lang="en-US" dirty="0"/>
              <a:t>of the </a:t>
            </a:r>
            <a:r>
              <a:rPr lang="en-US" dirty="0" smtClean="0"/>
              <a:t>SM, proton decay, </a:t>
            </a:r>
            <a:r>
              <a:rPr lang="en-US" dirty="0"/>
              <a:t>Sakharov’ theoretical project, remarks on the baryon and lepton numbers in the SM, </a:t>
            </a:r>
            <a:r>
              <a:rPr lang="en-US" dirty="0" smtClean="0"/>
              <a:t>speculations on the origin of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8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Extended Gauge Groups (GUT)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In SM, quarks are triplet of color, and leptons are </a:t>
            </a:r>
            <a:r>
              <a:rPr lang="en-US" sz="2400" dirty="0" err="1" smtClean="0"/>
              <a:t>singlets</a:t>
            </a:r>
            <a:endParaRPr lang="en-US" sz="2400" dirty="0" smtClean="0"/>
          </a:p>
          <a:p>
            <a:endParaRPr lang="en-US" sz="1500" dirty="0" smtClean="0"/>
          </a:p>
          <a:p>
            <a:r>
              <a:rPr lang="en-US" sz="2400" dirty="0" smtClean="0"/>
              <a:t>In </a:t>
            </a:r>
            <a:r>
              <a:rPr lang="en-US" sz="2400" dirty="0" err="1" smtClean="0"/>
              <a:t>Pati</a:t>
            </a:r>
            <a:r>
              <a:rPr lang="en-US" sz="2400" dirty="0" smtClean="0"/>
              <a:t>-Salam SU(4)</a:t>
            </a:r>
            <a:r>
              <a:rPr lang="en-US" sz="2400" dirty="0" err="1" smtClean="0"/>
              <a:t>xSU</a:t>
            </a:r>
            <a:r>
              <a:rPr lang="en-US" sz="2400" dirty="0" smtClean="0"/>
              <a:t>(2)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xSU</a:t>
            </a:r>
            <a:r>
              <a:rPr lang="en-US" sz="2400" dirty="0" smtClean="0"/>
              <a:t>(2)</a:t>
            </a:r>
            <a:r>
              <a:rPr lang="en-US" sz="2400" baseline="-25000" dirty="0" smtClean="0"/>
              <a:t>R</a:t>
            </a:r>
            <a:r>
              <a:rPr lang="en-US" sz="2400" dirty="0" smtClean="0"/>
              <a:t> model leptons are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color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SO(10) model 16=(4,2,1)+(4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,1,2) contains a whole family</a:t>
            </a:r>
          </a:p>
          <a:p>
            <a:endParaRPr lang="en-US" sz="1500" dirty="0"/>
          </a:p>
          <a:p>
            <a:r>
              <a:rPr lang="en-US" sz="2400" dirty="0" smtClean="0"/>
              <a:t>In either groups, right handed neutrinos exists; ordinary neutrinos are massive; and other interesting things happen</a:t>
            </a:r>
            <a:endParaRPr lang="en-US" sz="2400" dirty="0"/>
          </a:p>
        </p:txBody>
      </p:sp>
      <p:pic>
        <p:nvPicPr>
          <p:cNvPr id="4" name="Picture 3" descr="Screen Shot 2016-06-09 at 08.17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24" y="2851902"/>
            <a:ext cx="3547030" cy="16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4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6-09 at 12.52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994"/>
            <a:ext cx="9144000" cy="545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7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2 12"/>
          <p:cNvCxnSpPr/>
          <p:nvPr/>
        </p:nvCxnSpPr>
        <p:spPr>
          <a:xfrm flipV="1">
            <a:off x="2513012" y="3810794"/>
            <a:ext cx="1905000" cy="12954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28600" y="4412159"/>
            <a:ext cx="1837212" cy="769441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Comic Sans MS"/>
              </a:rPr>
              <a:t>Quark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798776" y="3833143"/>
            <a:ext cx="1964225" cy="1446550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4400" dirty="0" smtClean="0">
                <a:solidFill>
                  <a:srgbClr val="3366FF"/>
                </a:solidFill>
                <a:latin typeface="Comic Sans MS"/>
              </a:rPr>
              <a:t>Anti </a:t>
            </a:r>
          </a:p>
          <a:p>
            <a:pPr algn="ctr"/>
            <a:r>
              <a:rPr lang="it-IT" sz="4400" dirty="0" err="1" smtClean="0">
                <a:solidFill>
                  <a:srgbClr val="3366FF"/>
                </a:solidFill>
                <a:latin typeface="Comic Sans MS"/>
              </a:rPr>
              <a:t>Lepton</a:t>
            </a:r>
            <a:endParaRPr lang="it-IT" sz="4400" dirty="0" smtClean="0">
              <a:solidFill>
                <a:srgbClr val="3366FF"/>
              </a:solidFill>
              <a:latin typeface="Comic Sans MS"/>
            </a:endParaRPr>
          </a:p>
        </p:txBody>
      </p:sp>
      <p:cxnSp>
        <p:nvCxnSpPr>
          <p:cNvPr id="18" name="Connettore 2 17"/>
          <p:cNvCxnSpPr/>
          <p:nvPr/>
        </p:nvCxnSpPr>
        <p:spPr>
          <a:xfrm flipH="1" flipV="1">
            <a:off x="4419600" y="3833143"/>
            <a:ext cx="2204016" cy="1472764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rot="10800000">
            <a:off x="6531298" y="5262121"/>
            <a:ext cx="2362200" cy="1523999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4419600" y="2514600"/>
            <a:ext cx="1905000" cy="12954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H="1">
            <a:off x="6239934" y="942622"/>
            <a:ext cx="2362200" cy="16002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601188" y="449759"/>
            <a:ext cx="1837212" cy="769441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Comic Sans MS"/>
              </a:rPr>
              <a:t>Quark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477000" y="373559"/>
            <a:ext cx="1837212" cy="769441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Comic Sans MS"/>
              </a:rPr>
              <a:t>Quark</a:t>
            </a:r>
          </a:p>
        </p:txBody>
      </p:sp>
      <p:cxnSp>
        <p:nvCxnSpPr>
          <p:cNvPr id="31" name="Connettore 2 30"/>
          <p:cNvCxnSpPr/>
          <p:nvPr/>
        </p:nvCxnSpPr>
        <p:spPr>
          <a:xfrm rot="10800000">
            <a:off x="2286001" y="2362200"/>
            <a:ext cx="2133593" cy="14478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304800" y="914400"/>
            <a:ext cx="2209800" cy="16002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1"/>
          <p:cNvCxnSpPr/>
          <p:nvPr/>
        </p:nvCxnSpPr>
        <p:spPr>
          <a:xfrm flipV="1">
            <a:off x="228600" y="4882444"/>
            <a:ext cx="2593622" cy="1746956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72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09 at 12.51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668"/>
            <a:ext cx="9144000" cy="49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1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4895"/>
            <a:ext cx="8229600" cy="5837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ym typeface="Wingdings"/>
              </a:rPr>
              <a:t>(A ,  Z )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(A , Z+1)+e</a:t>
            </a:r>
            <a:r>
              <a:rPr lang="en-US" sz="3600" baseline="30000" dirty="0" smtClean="0">
                <a:sym typeface="Wingdings"/>
              </a:rPr>
              <a:t>-</a:t>
            </a:r>
            <a:r>
              <a:rPr lang="en-US" sz="3600" dirty="0" smtClean="0">
                <a:sym typeface="Wingdings"/>
              </a:rPr>
              <a:t>+</a:t>
            </a:r>
            <a:r>
              <a:rPr lang="en-US" sz="36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3600" baseline="-25000" dirty="0" smtClean="0">
                <a:sym typeface="Wingdings"/>
              </a:rPr>
              <a:t>e </a:t>
            </a:r>
          </a:p>
          <a:p>
            <a:pPr marL="0" indent="0">
              <a:buNone/>
            </a:pPr>
            <a:r>
              <a:rPr lang="en-US" sz="3600" dirty="0" smtClean="0">
                <a:sym typeface="Wingdings"/>
              </a:rPr>
              <a:t>(A , Z )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(A , Z+2)+2 e</a:t>
            </a:r>
            <a:r>
              <a:rPr lang="en-US" sz="3600" baseline="30000" dirty="0" smtClean="0">
                <a:sym typeface="Wingdings"/>
              </a:rPr>
              <a:t>-</a:t>
            </a:r>
            <a:endParaRPr lang="en-US" sz="2800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+ p</a:t>
            </a:r>
          </a:p>
          <a:p>
            <a:pPr marL="0" indent="0">
              <a:buNone/>
            </a:pPr>
            <a:r>
              <a:rPr lang="en-US" sz="4400" dirty="0" smtClean="0"/>
              <a:t>p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+</a:t>
            </a:r>
            <a:r>
              <a:rPr lang="en-US" sz="4400" dirty="0" smtClean="0">
                <a:sym typeface="Wingdings"/>
              </a:rPr>
              <a:t> +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4400" baseline="30000" dirty="0" smtClean="0">
                <a:sym typeface="Wingdings"/>
              </a:rPr>
              <a:t>0 </a:t>
            </a:r>
            <a:r>
              <a:rPr lang="en-US" sz="4400" dirty="0" smtClean="0"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+ K</a:t>
            </a:r>
            <a:r>
              <a:rPr lang="en-US" sz="4400" baseline="30000" dirty="0" smtClean="0">
                <a:sym typeface="Wingdings"/>
              </a:rPr>
              <a:t>+</a:t>
            </a: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4400" dirty="0" smtClean="0">
                <a:sym typeface="Wingdings"/>
              </a:rPr>
              <a:t> +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4400" baseline="-25000" dirty="0" smtClean="0">
                <a:sym typeface="Wingdings"/>
              </a:rPr>
              <a:t>e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n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93965" y="6387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59698" y="53123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424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/>
                <a:cs typeface="Garamond"/>
              </a:rPr>
              <a:t>Sakharov ’67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aramond"/>
                <a:cs typeface="Garamond"/>
              </a:rPr>
              <a:t>In the early Universe, matter &amp; antimatter </a:t>
            </a:r>
            <a:r>
              <a:rPr lang="en-US" dirty="0" smtClean="0">
                <a:latin typeface="Garamond"/>
                <a:cs typeface="Garamond"/>
              </a:rPr>
              <a:t>annihilate</a:t>
            </a:r>
          </a:p>
          <a:p>
            <a:endParaRPr lang="en-US" dirty="0">
              <a:latin typeface="Garamond"/>
              <a:cs typeface="Garamond"/>
            </a:endParaRPr>
          </a:p>
          <a:p>
            <a:r>
              <a:rPr lang="en-US" dirty="0">
                <a:latin typeface="Garamond"/>
                <a:cs typeface="Garamond"/>
              </a:rPr>
              <a:t>If we </a:t>
            </a:r>
            <a:r>
              <a:rPr lang="en-US" i="1" dirty="0">
                <a:latin typeface="Garamond"/>
                <a:cs typeface="Garamond"/>
              </a:rPr>
              <a:t>want</a:t>
            </a:r>
            <a:r>
              <a:rPr lang="en-US" dirty="0">
                <a:latin typeface="Garamond"/>
                <a:cs typeface="Garamond"/>
              </a:rPr>
              <a:t> to explain the predominance of </a:t>
            </a:r>
            <a:r>
              <a:rPr lang="en-US" dirty="0" smtClean="0">
                <a:latin typeface="Garamond"/>
                <a:cs typeface="Garamond"/>
              </a:rPr>
              <a:t>matter</a:t>
            </a:r>
          </a:p>
          <a:p>
            <a:endParaRPr lang="en-US" dirty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… we </a:t>
            </a:r>
            <a:r>
              <a:rPr lang="en-US" dirty="0">
                <a:latin typeface="Garamond"/>
                <a:cs typeface="Garamond"/>
              </a:rPr>
              <a:t>need </a:t>
            </a:r>
            <a:r>
              <a:rPr lang="en-US" dirty="0" smtClean="0">
                <a:latin typeface="Garamond"/>
                <a:cs typeface="Garamond"/>
              </a:rPr>
              <a:t>baryon/lepton- violation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390" r="-6390"/>
          <a:stretch>
            <a:fillRect/>
          </a:stretch>
        </p:blipFill>
        <p:spPr>
          <a:xfrm>
            <a:off x="4161566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73402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isoscele 3"/>
          <p:cNvSpPr/>
          <p:nvPr/>
        </p:nvSpPr>
        <p:spPr>
          <a:xfrm rot="16200000">
            <a:off x="2860104" y="1600200"/>
            <a:ext cx="3581400" cy="3429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omma 4"/>
          <p:cNvSpPr/>
          <p:nvPr/>
        </p:nvSpPr>
        <p:spPr>
          <a:xfrm>
            <a:off x="2704656" y="3044952"/>
            <a:ext cx="612648" cy="612648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7 11"/>
          <p:cNvCxnSpPr>
            <a:stCxn id="4" idx="4"/>
          </p:cNvCxnSpPr>
          <p:nvPr/>
        </p:nvCxnSpPr>
        <p:spPr>
          <a:xfrm flipV="1">
            <a:off x="6365304" y="990600"/>
            <a:ext cx="1447800" cy="533400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ccia destra 12"/>
          <p:cNvSpPr/>
          <p:nvPr/>
        </p:nvSpPr>
        <p:spPr>
          <a:xfrm rot="19868930">
            <a:off x="3829835" y="2134353"/>
            <a:ext cx="1360753" cy="2178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destra 13"/>
          <p:cNvSpPr/>
          <p:nvPr/>
        </p:nvSpPr>
        <p:spPr>
          <a:xfrm rot="12426478">
            <a:off x="3886654" y="4284678"/>
            <a:ext cx="1360753" cy="2178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destra 14"/>
          <p:cNvSpPr/>
          <p:nvPr/>
        </p:nvSpPr>
        <p:spPr>
          <a:xfrm rot="5400000">
            <a:off x="5870058" y="3249293"/>
            <a:ext cx="1360753" cy="2178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7 15"/>
          <p:cNvCxnSpPr/>
          <p:nvPr/>
        </p:nvCxnSpPr>
        <p:spPr>
          <a:xfrm>
            <a:off x="6365304" y="5105400"/>
            <a:ext cx="1447800" cy="762000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 flipH="1">
            <a:off x="107504" y="2947591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i="1" dirty="0" err="1" smtClean="0">
                <a:latin typeface="Courier New"/>
              </a:rPr>
              <a:t>dJ</a:t>
            </a:r>
            <a:r>
              <a:rPr lang="it-IT" sz="4400" baseline="30000" dirty="0" err="1" smtClean="0">
                <a:latin typeface="Symbol"/>
              </a:rPr>
              <a:t>m</a:t>
            </a:r>
            <a:r>
              <a:rPr lang="it-IT" sz="3600" baseline="-25000" dirty="0" err="1" smtClean="0">
                <a:latin typeface="Helvetica"/>
                <a:cs typeface="Helvetica"/>
              </a:rPr>
              <a:t>L</a:t>
            </a:r>
            <a:r>
              <a:rPr lang="it-IT" sz="3600" baseline="-25000" dirty="0" smtClean="0">
                <a:latin typeface="Arie"/>
                <a:cs typeface="Arie"/>
              </a:rPr>
              <a:t> </a:t>
            </a:r>
            <a:r>
              <a:rPr lang="it-IT" sz="4400" dirty="0" smtClean="0"/>
              <a:t>/</a:t>
            </a:r>
            <a:r>
              <a:rPr lang="it-IT" sz="4400" i="1" dirty="0" err="1" smtClean="0">
                <a:latin typeface="Courier New"/>
              </a:rPr>
              <a:t>dx</a:t>
            </a:r>
            <a:r>
              <a:rPr lang="it-IT" sz="4400" baseline="30000" dirty="0" err="1" smtClean="0">
                <a:latin typeface="Symbol"/>
              </a:rPr>
              <a:t>m</a:t>
            </a:r>
            <a:endParaRPr lang="it-IT" sz="4400" baseline="30000" dirty="0">
              <a:latin typeface="Symbol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004969" y="533400"/>
            <a:ext cx="1103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err="1" smtClean="0"/>
              <a:t>W</a:t>
            </a:r>
            <a:r>
              <a:rPr lang="it-IT" sz="4000" b="1" i="1" dirty="0" smtClean="0"/>
              <a:t> </a:t>
            </a:r>
            <a:r>
              <a:rPr lang="it-IT" sz="4000" b="1" i="1" baseline="30000" dirty="0" smtClean="0"/>
              <a:t>+</a:t>
            </a:r>
            <a:endParaRPr lang="it-IT" sz="4000" b="1" i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8117904" y="5540514"/>
            <a:ext cx="970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err="1" smtClean="0"/>
              <a:t>W</a:t>
            </a:r>
            <a:r>
              <a:rPr lang="it-IT" sz="4000" b="1" i="1" baseline="30000" dirty="0"/>
              <a:t> </a:t>
            </a:r>
            <a:r>
              <a:rPr lang="it-IT" sz="4000" b="1" i="1" baseline="30000" dirty="0" smtClean="0"/>
              <a:t>-</a:t>
            </a:r>
            <a:endParaRPr lang="it-IT" sz="4000" b="1" i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3685709" y="1295400"/>
            <a:ext cx="22223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Neutrino</a:t>
            </a:r>
            <a:endParaRPr lang="it-IT" sz="3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698304" y="4673024"/>
            <a:ext cx="22223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Neutrino</a:t>
            </a:r>
            <a:endParaRPr lang="it-IT" sz="32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809909" y="2819400"/>
            <a:ext cx="1794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Negative</a:t>
            </a:r>
          </a:p>
          <a:p>
            <a:pPr algn="ctr"/>
            <a:r>
              <a:rPr lang="it-IT" sz="3200" dirty="0" err="1" smtClean="0"/>
              <a:t>lepton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66591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Surprise surprise!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The SM does </a:t>
            </a:r>
            <a:r>
              <a:rPr lang="en-US" i="1" dirty="0" smtClean="0">
                <a:latin typeface="Garamond"/>
                <a:cs typeface="Garamond"/>
              </a:rPr>
              <a:t>not</a:t>
            </a:r>
            <a:r>
              <a:rPr lang="en-US" dirty="0" smtClean="0">
                <a:latin typeface="Garamond"/>
                <a:cs typeface="Garamond"/>
              </a:rPr>
              <a:t> respect the baryon and lepton number exactly, but only B-L</a:t>
            </a:r>
          </a:p>
          <a:p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There are non-</a:t>
            </a:r>
            <a:r>
              <a:rPr lang="en-US" dirty="0" err="1" smtClean="0">
                <a:latin typeface="Garamond"/>
                <a:cs typeface="Garamond"/>
              </a:rPr>
              <a:t>perturbative</a:t>
            </a:r>
            <a:r>
              <a:rPr lang="en-US" dirty="0" smtClean="0">
                <a:latin typeface="Garamond"/>
                <a:cs typeface="Garamond"/>
              </a:rPr>
              <a:t> processes, where B and L are violated, effective at high energies</a:t>
            </a:r>
          </a:p>
          <a:p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However, it was clarified that the SM alone is not able to implement Sakharov’s </a:t>
            </a:r>
            <a:r>
              <a:rPr lang="en-US" dirty="0" err="1" smtClean="0">
                <a:latin typeface="Garamond"/>
                <a:cs typeface="Garamond"/>
              </a:rPr>
              <a:t>programme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0316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/>
                <a:cs typeface="Garamond"/>
              </a:rPr>
              <a:t>With </a:t>
            </a:r>
            <a:r>
              <a:rPr lang="en-US" dirty="0" err="1">
                <a:latin typeface="Garamond"/>
                <a:cs typeface="Garamond"/>
              </a:rPr>
              <a:t>Fukugita</a:t>
            </a:r>
            <a:r>
              <a:rPr lang="en-US" dirty="0">
                <a:latin typeface="Garamond"/>
                <a:cs typeface="Garamond"/>
              </a:rPr>
              <a:t> &amp; </a:t>
            </a:r>
            <a:r>
              <a:rPr lang="en-US" dirty="0" err="1" smtClean="0">
                <a:latin typeface="Garamond"/>
                <a:cs typeface="Garamond"/>
              </a:rPr>
              <a:t>Yanagida</a:t>
            </a:r>
            <a:r>
              <a:rPr lang="en-US" dirty="0" smtClean="0">
                <a:latin typeface="Garamond"/>
                <a:cs typeface="Garamond"/>
              </a:rPr>
              <a:t> ‘86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6337" r="-6337"/>
          <a:stretch>
            <a:fillRect/>
          </a:stretch>
        </p:blipFill>
        <p:spPr>
          <a:xfrm>
            <a:off x="1586788" y="1600200"/>
            <a:ext cx="2909011" cy="326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6337" r="-6337"/>
          <a:stretch>
            <a:fillRect/>
          </a:stretch>
        </p:blipFill>
        <p:spPr>
          <a:xfrm>
            <a:off x="4648199" y="1622093"/>
            <a:ext cx="2909011" cy="326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68592" y="5555848"/>
            <a:ext cx="6235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…neutrino masses enter the stage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242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98" y="99210"/>
            <a:ext cx="6980797" cy="29658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7239567" y="1165625"/>
            <a:ext cx="1366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>
                <a:solidFill>
                  <a:srgbClr val="7F7F7F"/>
                </a:solidFill>
                <a:latin typeface="Comic Sans MS"/>
                <a:cs typeface="Comic Sans MS"/>
              </a:rPr>
              <a:t>Covi</a:t>
            </a:r>
            <a:r>
              <a:rPr lang="en-US" sz="1400" i="1" dirty="0">
                <a:solidFill>
                  <a:srgbClr val="7F7F7F"/>
                </a:solidFill>
                <a:latin typeface="Comic Sans MS"/>
                <a:cs typeface="Comic Sans MS"/>
              </a:rPr>
              <a:t> et al. ‘96</a:t>
            </a:r>
          </a:p>
        </p:txBody>
      </p:sp>
      <p:sp>
        <p:nvSpPr>
          <p:cNvPr id="4" name="Rectangle 3"/>
          <p:cNvSpPr/>
          <p:nvPr/>
        </p:nvSpPr>
        <p:spPr>
          <a:xfrm>
            <a:off x="664832" y="3828776"/>
            <a:ext cx="8157702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Garamond"/>
                <a:cs typeface="Garamond"/>
              </a:rPr>
              <a:t>The Heavy Right Neutrinos</a:t>
            </a:r>
          </a:p>
          <a:p>
            <a:pPr algn="ctr"/>
            <a:endParaRPr lang="en-US" sz="1200" dirty="0" smtClean="0">
              <a:latin typeface="Garamond"/>
              <a:cs typeface="Garamond"/>
            </a:endParaRPr>
          </a:p>
          <a:p>
            <a:pPr algn="ctr"/>
            <a:r>
              <a:rPr lang="en-US" sz="2400" dirty="0">
                <a:latin typeface="Garamond"/>
                <a:cs typeface="Garamond"/>
              </a:rPr>
              <a:t>can prefer to decay into </a:t>
            </a:r>
            <a:r>
              <a:rPr lang="en-US" sz="2400" dirty="0" smtClean="0">
                <a:latin typeface="Garamond"/>
                <a:cs typeface="Garamond"/>
              </a:rPr>
              <a:t>antileptons, L&lt;0; </a:t>
            </a:r>
            <a:r>
              <a:rPr lang="en-US" sz="2400" dirty="0">
                <a:latin typeface="Garamond"/>
                <a:cs typeface="Garamond"/>
              </a:rPr>
              <a:t>then, </a:t>
            </a:r>
            <a:r>
              <a:rPr lang="en-US" sz="2400" dirty="0" smtClean="0">
                <a:latin typeface="Garamond"/>
                <a:cs typeface="Garamond"/>
              </a:rPr>
              <a:t>the SM effects </a:t>
            </a:r>
          </a:p>
          <a:p>
            <a:pPr algn="ctr"/>
            <a:r>
              <a:rPr lang="en-US" sz="2400" dirty="0" smtClean="0">
                <a:latin typeface="Garamond"/>
                <a:cs typeface="Garamond"/>
              </a:rPr>
              <a:t>described previously convert part of this unbalanced L&lt;0 into B&gt;0</a:t>
            </a:r>
            <a:endParaRPr lang="en-US" sz="5400" dirty="0" smtClean="0">
              <a:latin typeface="Garamond"/>
              <a:cs typeface="Garamond"/>
            </a:endParaRPr>
          </a:p>
          <a:p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9529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Garamond"/>
                <a:cs typeface="Garamond"/>
              </a:rPr>
              <a:t>Discussion</a:t>
            </a:r>
            <a:endParaRPr lang="en-US" dirty="0">
              <a:solidFill>
                <a:srgbClr val="FFFF00"/>
              </a:soli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Garamond"/>
                <a:cs typeface="Garamond"/>
              </a:rPr>
              <a:t>The investigation of lepton and baryon numbers can be regarded as an entrance door to new physics</a:t>
            </a:r>
          </a:p>
          <a:p>
            <a:pPr algn="just">
              <a:buFont typeface="Wingdings" charset="2"/>
              <a:buChar char="ü"/>
            </a:pPr>
            <a:endParaRPr lang="en-US" sz="2800" dirty="0" smtClean="0">
              <a:solidFill>
                <a:schemeClr val="bg1"/>
              </a:solidFill>
              <a:latin typeface="Garamond"/>
              <a:cs typeface="Garamond"/>
            </a:endParaRPr>
          </a:p>
          <a:p>
            <a:pPr algn="just">
              <a:buFont typeface="Wingdings" charset="2"/>
              <a:buChar char="ü"/>
            </a:pPr>
            <a:r>
              <a:rPr lang="en-US" sz="2800" dirty="0" err="1" smtClean="0">
                <a:solidFill>
                  <a:schemeClr val="bg1"/>
                </a:solidFill>
                <a:latin typeface="Garamond"/>
                <a:cs typeface="Garamond"/>
              </a:rPr>
              <a:t>Majorana’s</a:t>
            </a:r>
            <a:r>
              <a:rPr lang="en-US" sz="2800" dirty="0" smtClean="0">
                <a:solidFill>
                  <a:schemeClr val="bg1"/>
                </a:solidFill>
                <a:latin typeface="Garamond"/>
                <a:cs typeface="Garamond"/>
              </a:rPr>
              <a:t> hypothesis on the nature of neutrino mass falls into this class: </a:t>
            </a:r>
            <a:r>
              <a:rPr lang="en-US" sz="28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0n2b </a:t>
            </a:r>
            <a:r>
              <a:rPr lang="en-US" sz="2800" dirty="0" smtClean="0">
                <a:solidFill>
                  <a:schemeClr val="bg1"/>
                </a:solidFill>
                <a:latin typeface="Garamond"/>
                <a:cs typeface="Garamond"/>
              </a:rPr>
              <a:t>= creation of electrons</a:t>
            </a:r>
          </a:p>
          <a:p>
            <a:pPr algn="just">
              <a:buFont typeface="Wingdings" charset="2"/>
              <a:buChar char="ü"/>
            </a:pPr>
            <a:endParaRPr lang="en-US" sz="2800" dirty="0">
              <a:solidFill>
                <a:schemeClr val="bg1"/>
              </a:solidFill>
              <a:latin typeface="Garamond"/>
              <a:cs typeface="Garamond"/>
            </a:endParaRPr>
          </a:p>
          <a:p>
            <a:pPr algn="just">
              <a:buFont typeface="Wingdings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Garamond"/>
                <a:cs typeface="Garamond"/>
              </a:rPr>
              <a:t>There are a few principles and ideas to build a convincing theory that extends the SM and explains fermion masses, but this goal is still to be achieved</a:t>
            </a:r>
            <a:endParaRPr lang="en-US" sz="2800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5144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Mnemonic for left-right connection, double beta decay, heavy neutrinos, other operators for nucleon decay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6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10959" y="452823"/>
            <a:ext cx="6063972" cy="1407723"/>
            <a:chOff x="1427691" y="140508"/>
            <a:chExt cx="6063972" cy="1407723"/>
          </a:xfrm>
        </p:grpSpPr>
        <p:sp>
          <p:nvSpPr>
            <p:cNvPr id="29" name="TextBox 28"/>
            <p:cNvSpPr txBox="1"/>
            <p:nvPr/>
          </p:nvSpPr>
          <p:spPr>
            <a:xfrm>
              <a:off x="1427691" y="347902"/>
              <a:ext cx="6063972" cy="12003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Apple Chancery"/>
                  <a:cs typeface="Apple Chancery"/>
                </a:rPr>
                <a:t> </a:t>
              </a:r>
              <a:r>
                <a:rPr lang="en-US" sz="6000" dirty="0" err="1" smtClean="0">
                  <a:latin typeface="Apple Chancery"/>
                  <a:cs typeface="Apple Chancery"/>
                </a:rPr>
                <a:t>L</a:t>
              </a:r>
              <a:r>
                <a:rPr lang="en-US" sz="6000" baseline="-25000" dirty="0" err="1" smtClean="0"/>
                <a:t>mass</a:t>
              </a:r>
              <a:r>
                <a:rPr lang="en-US" sz="6000" dirty="0" smtClean="0"/>
                <a:t>= - </a:t>
              </a:r>
              <a:r>
                <a:rPr lang="en-US" sz="6000" dirty="0" smtClean="0">
                  <a:latin typeface="Symbol" charset="2"/>
                  <a:cs typeface="Symbol" charset="2"/>
                </a:rPr>
                <a:t>l</a:t>
              </a:r>
              <a:r>
                <a:rPr lang="en-US" sz="6000" dirty="0" smtClean="0"/>
                <a:t>  H  </a:t>
              </a:r>
              <a:r>
                <a:rPr lang="en-US" sz="6000" dirty="0" err="1" smtClean="0"/>
                <a:t>q</a:t>
              </a:r>
              <a:r>
                <a:rPr lang="en-US" sz="6000" baseline="-25000" dirty="0" err="1" smtClean="0"/>
                <a:t>R</a:t>
              </a:r>
              <a:r>
                <a:rPr lang="en-US" sz="6000" dirty="0" smtClean="0"/>
                <a:t> </a:t>
              </a:r>
              <a:r>
                <a:rPr lang="en-US" sz="6000" dirty="0" err="1" smtClean="0"/>
                <a:t>q</a:t>
              </a:r>
              <a:r>
                <a:rPr lang="en-US" sz="6000" baseline="-25000" dirty="0" err="1" smtClean="0"/>
                <a:t>L</a:t>
              </a:r>
              <a:endParaRPr lang="en-US" sz="6000" baseline="-25000" dirty="0" smtClean="0"/>
            </a:p>
            <a:p>
              <a:endParaRPr lang="en-US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43938" y="140508"/>
              <a:ext cx="4912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rgbClr val="FFFFFF"/>
                  </a:solidFill>
                </a:rPr>
                <a:t>−</a:t>
              </a:r>
              <a:endParaRPr lang="en-US" sz="48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645336" y="4403115"/>
            <a:ext cx="3900011" cy="1"/>
          </a:xfrm>
          <a:prstGeom prst="line">
            <a:avLst/>
          </a:prstGeom>
          <a:ln w="76200" cmpd="sng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Block Arc 3"/>
          <p:cNvSpPr/>
          <p:nvPr/>
        </p:nvSpPr>
        <p:spPr>
          <a:xfrm rot="16200000">
            <a:off x="4707754" y="3994791"/>
            <a:ext cx="710404" cy="831438"/>
          </a:xfrm>
          <a:prstGeom prst="blockArc">
            <a:avLst>
              <a:gd name="adj1" fmla="val 10685427"/>
              <a:gd name="adj2" fmla="val 21428264"/>
              <a:gd name="adj3" fmla="val 8280"/>
            </a:avLst>
          </a:prstGeom>
          <a:gradFill flip="none" rotWithShape="1">
            <a:gsLst>
              <a:gs pos="0">
                <a:srgbClr val="3366F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455321" y="4737998"/>
            <a:ext cx="1511279" cy="0"/>
          </a:xfrm>
          <a:prstGeom prst="line">
            <a:avLst/>
          </a:prstGeom>
          <a:ln w="76200" cmpd="sng">
            <a:solidFill>
              <a:srgbClr val="3366FF"/>
            </a:solidFill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77376" y="4101388"/>
            <a:ext cx="1589224" cy="0"/>
          </a:xfrm>
          <a:prstGeom prst="line">
            <a:avLst/>
          </a:prstGeom>
          <a:ln w="76200" cmpd="sng">
            <a:solidFill>
              <a:srgbClr val="3366FF"/>
            </a:solidFill>
            <a:head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64851" y="4734897"/>
            <a:ext cx="1511279" cy="0"/>
          </a:xfrm>
          <a:prstGeom prst="line">
            <a:avLst/>
          </a:prstGeom>
          <a:ln w="76200" cmpd="sng">
            <a:solidFill>
              <a:srgbClr val="3366FF"/>
            </a:solidFill>
            <a:head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44613" y="4082443"/>
            <a:ext cx="1582303" cy="0"/>
          </a:xfrm>
          <a:prstGeom prst="line">
            <a:avLst/>
          </a:prstGeom>
          <a:ln w="76200" cmpd="sng">
            <a:solidFill>
              <a:srgbClr val="3366FF"/>
            </a:solidFill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64989" y="3440208"/>
            <a:ext cx="1990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Quark left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7038" y="4827343"/>
            <a:ext cx="2776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Antiquark right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0170" y="3791512"/>
            <a:ext cx="1048613" cy="463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Higgs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735012" y="5639332"/>
            <a:ext cx="1796117" cy="369786"/>
          </a:xfrm>
          <a:prstGeom prst="rightArrow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030550" y="4642450"/>
            <a:ext cx="3215256" cy="369786"/>
          </a:xfrm>
          <a:prstGeom prst="rightArrow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733972" y="2865129"/>
            <a:ext cx="1796117" cy="369786"/>
          </a:xfrm>
          <a:prstGeom prst="rightArrow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191861" y="5472422"/>
            <a:ext cx="902767" cy="710788"/>
          </a:xfrm>
          <a:prstGeom prst="rightArrow">
            <a:avLst/>
          </a:prstGeom>
          <a:solidFill>
            <a:srgbClr val="CDFF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6045571" y="2692654"/>
            <a:ext cx="902767" cy="710788"/>
          </a:xfrm>
          <a:prstGeom prst="rightArrow">
            <a:avLst/>
          </a:prstGeom>
          <a:solidFill>
            <a:srgbClr val="CDFF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Adding a new `heavy’ neutrino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Content Placeholder 3" descr="heavyNu0v2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189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2 15"/>
          <p:cNvCxnSpPr/>
          <p:nvPr/>
        </p:nvCxnSpPr>
        <p:spPr>
          <a:xfrm flipV="1">
            <a:off x="228600" y="5105400"/>
            <a:ext cx="2286000" cy="15240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2513012" y="3810794"/>
            <a:ext cx="1905000" cy="12954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228600" y="4412159"/>
            <a:ext cx="1837212" cy="769441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Comic Sans MS"/>
              </a:rPr>
              <a:t>Quark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798775" y="4488359"/>
            <a:ext cx="1964225" cy="769441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4400" dirty="0" err="1">
                <a:solidFill>
                  <a:srgbClr val="3366FF"/>
                </a:solidFill>
                <a:latin typeface="Comic Sans MS"/>
              </a:rPr>
              <a:t>L</a:t>
            </a:r>
            <a:r>
              <a:rPr lang="it-IT" sz="4400" dirty="0" err="1" smtClean="0">
                <a:solidFill>
                  <a:srgbClr val="3366FF"/>
                </a:solidFill>
                <a:latin typeface="Comic Sans MS"/>
              </a:rPr>
              <a:t>epton</a:t>
            </a:r>
            <a:endParaRPr lang="it-IT" sz="4400" dirty="0" smtClean="0">
              <a:solidFill>
                <a:srgbClr val="3366FF"/>
              </a:solidFill>
              <a:latin typeface="Comic Sans MS"/>
            </a:endParaRPr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4419600" y="2514600"/>
            <a:ext cx="1905000" cy="12954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rot="10800000" flipV="1">
            <a:off x="6324600" y="914400"/>
            <a:ext cx="2362200" cy="16002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601188" y="449759"/>
            <a:ext cx="1837212" cy="769441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Comic Sans MS"/>
              </a:rPr>
              <a:t>Quark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477000" y="373559"/>
            <a:ext cx="1837212" cy="769441"/>
          </a:xfrm>
          <a:prstGeom prst="rect">
            <a:avLst/>
          </a:prstGeom>
          <a:noFill/>
        </p:spPr>
        <p:txBody>
          <a:bodyPr vert="horz" wrap="none" rtlCol="0" anchor="b" anchorCtr="1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Comic Sans MS"/>
              </a:rPr>
              <a:t>Quark</a:t>
            </a:r>
          </a:p>
        </p:txBody>
      </p:sp>
      <p:cxnSp>
        <p:nvCxnSpPr>
          <p:cNvPr id="26" name="Connettore 2 25"/>
          <p:cNvCxnSpPr/>
          <p:nvPr/>
        </p:nvCxnSpPr>
        <p:spPr>
          <a:xfrm rot="10800000">
            <a:off x="2286001" y="2362200"/>
            <a:ext cx="2133593" cy="14478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304800" y="914400"/>
            <a:ext cx="2209800" cy="1600200"/>
          </a:xfrm>
          <a:prstGeom prst="straightConnector1">
            <a:avLst/>
          </a:prstGeom>
          <a:ln w="76200" cap="flat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rot="10800000">
            <a:off x="6553200" y="5334000"/>
            <a:ext cx="2133593" cy="1447800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4419600" y="3810000"/>
            <a:ext cx="2209800" cy="1600200"/>
          </a:xfrm>
          <a:prstGeom prst="straightConnector1">
            <a:avLst/>
          </a:prstGeom>
          <a:ln w="76200" cap="flat" cmpd="sng">
            <a:solidFill>
              <a:srgbClr val="3366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3581400" y="-76200"/>
            <a:ext cx="1682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 err="1" smtClean="0">
                <a:latin typeface="Comic Sans MS"/>
              </a:rPr>
              <a:t>Higgs</a:t>
            </a:r>
            <a:endParaRPr lang="it-IT" sz="4400" dirty="0" smtClean="0">
              <a:latin typeface="Comic Sans MS"/>
            </a:endParaRPr>
          </a:p>
          <a:p>
            <a:pPr algn="ctr"/>
            <a:r>
              <a:rPr lang="it-IT" sz="4400" dirty="0" err="1" smtClean="0">
                <a:latin typeface="Comic Sans MS"/>
              </a:rPr>
              <a:t>boson</a:t>
            </a:r>
            <a:endParaRPr lang="it-IT" sz="4400" dirty="0">
              <a:latin typeface="Comic Sans MS"/>
            </a:endParaRPr>
          </a:p>
        </p:txBody>
      </p:sp>
      <p:cxnSp>
        <p:nvCxnSpPr>
          <p:cNvPr id="43" name="Connettore 1 42"/>
          <p:cNvCxnSpPr/>
          <p:nvPr/>
        </p:nvCxnSpPr>
        <p:spPr>
          <a:xfrm rot="5400000">
            <a:off x="3315494" y="2705100"/>
            <a:ext cx="2209800" cy="1588"/>
          </a:xfrm>
          <a:prstGeom prst="line">
            <a:avLst/>
          </a:prstGeom>
          <a:ln w="107950" cmpd="sng"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38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4895"/>
            <a:ext cx="8229600" cy="5837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ym typeface="Wingdings"/>
              </a:rPr>
              <a:t>(A ,  Z )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(A , Z+1)+e</a:t>
            </a:r>
            <a:r>
              <a:rPr lang="en-US" sz="3600" baseline="30000" dirty="0" smtClean="0">
                <a:sym typeface="Wingdings"/>
              </a:rPr>
              <a:t>-</a:t>
            </a:r>
            <a:r>
              <a:rPr lang="en-US" sz="3600" dirty="0" smtClean="0">
                <a:sym typeface="Wingdings"/>
              </a:rPr>
              <a:t>+</a:t>
            </a:r>
            <a:r>
              <a:rPr lang="en-US" sz="36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3600" baseline="-25000" dirty="0" smtClean="0">
                <a:sym typeface="Wingdings"/>
              </a:rPr>
              <a:t>e  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A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ll OK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ym typeface="Wingdings"/>
              </a:rPr>
              <a:t>(A , Z )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(A , Z+2)+2 e</a:t>
            </a:r>
            <a:r>
              <a:rPr lang="en-US" sz="3600" baseline="30000" dirty="0" smtClean="0">
                <a:sym typeface="Wingdings"/>
              </a:rPr>
              <a:t>-</a:t>
            </a:r>
            <a:endParaRPr lang="en-US" sz="2800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+ p</a:t>
            </a:r>
          </a:p>
          <a:p>
            <a:pPr marL="0" indent="0">
              <a:buNone/>
            </a:pPr>
            <a:r>
              <a:rPr lang="en-US" sz="4400" dirty="0" smtClean="0"/>
              <a:t>p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+</a:t>
            </a:r>
            <a:r>
              <a:rPr lang="en-US" sz="4400" dirty="0" smtClean="0">
                <a:sym typeface="Wingdings"/>
              </a:rPr>
              <a:t> +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4400" baseline="30000" dirty="0" smtClean="0">
                <a:sym typeface="Wingdings"/>
              </a:rPr>
              <a:t>0 </a:t>
            </a:r>
            <a:r>
              <a:rPr lang="en-US" sz="4400" dirty="0" smtClean="0"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+ K</a:t>
            </a:r>
            <a:r>
              <a:rPr lang="en-US" sz="4400" baseline="30000" dirty="0" smtClean="0">
                <a:sym typeface="Wingdings"/>
              </a:rPr>
              <a:t>+</a:t>
            </a: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4400" dirty="0" smtClean="0">
                <a:sym typeface="Wingdings"/>
              </a:rPr>
              <a:t> +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4400" baseline="-25000" dirty="0" smtClean="0">
                <a:sym typeface="Wingdings"/>
              </a:rPr>
              <a:t>e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n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93965" y="6387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59698" y="53123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909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4895"/>
            <a:ext cx="8229600" cy="5837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ym typeface="Wingdings"/>
              </a:rPr>
              <a:t>(A ,  Z )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(A , Z+1)+e</a:t>
            </a:r>
            <a:r>
              <a:rPr lang="en-US" sz="3600" baseline="30000" dirty="0" smtClean="0">
                <a:sym typeface="Wingdings"/>
              </a:rPr>
              <a:t>-</a:t>
            </a:r>
            <a:r>
              <a:rPr lang="en-US" sz="3600" dirty="0" smtClean="0">
                <a:sym typeface="Wingdings"/>
              </a:rPr>
              <a:t>+</a:t>
            </a:r>
            <a:r>
              <a:rPr lang="en-US" sz="36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3600" baseline="-25000" dirty="0" smtClean="0">
                <a:sym typeface="Wingdings"/>
              </a:rPr>
              <a:t>e  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A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ll OK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ym typeface="Wingdings"/>
              </a:rPr>
              <a:t>(A , Z )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(A , Z+2)+2 e</a:t>
            </a:r>
            <a:r>
              <a:rPr lang="en-US" sz="3600" baseline="30000" dirty="0" smtClean="0">
                <a:sym typeface="Wingdings"/>
              </a:rPr>
              <a:t>-</a:t>
            </a:r>
            <a:r>
              <a:rPr lang="en-US" sz="3600" dirty="0" smtClean="0">
                <a:sym typeface="Wingdings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L changes  </a:t>
            </a:r>
            <a:endParaRPr lang="en-US" sz="2800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+ p</a:t>
            </a:r>
          </a:p>
          <a:p>
            <a:pPr marL="0" indent="0">
              <a:buNone/>
            </a:pPr>
            <a:r>
              <a:rPr lang="en-US" sz="4400" dirty="0" smtClean="0"/>
              <a:t>p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+</a:t>
            </a:r>
            <a:r>
              <a:rPr lang="en-US" sz="4400" dirty="0" smtClean="0">
                <a:sym typeface="Wingdings"/>
              </a:rPr>
              <a:t> +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4400" baseline="30000" dirty="0" smtClean="0">
                <a:sym typeface="Wingdings"/>
              </a:rPr>
              <a:t>0 </a:t>
            </a:r>
            <a:r>
              <a:rPr lang="en-US" sz="4400" dirty="0" smtClean="0"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+ K</a:t>
            </a:r>
            <a:r>
              <a:rPr lang="en-US" sz="4400" baseline="30000" dirty="0" smtClean="0">
                <a:sym typeface="Wingdings"/>
              </a:rPr>
              <a:t>+</a:t>
            </a: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4400" dirty="0" smtClean="0">
                <a:sym typeface="Wingdings"/>
              </a:rPr>
              <a:t> +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4400" baseline="-25000" dirty="0" smtClean="0">
                <a:sym typeface="Wingdings"/>
              </a:rPr>
              <a:t>e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n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93965" y="6387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59698" y="53123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909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4895"/>
            <a:ext cx="8229600" cy="5837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ym typeface="Wingdings"/>
              </a:rPr>
              <a:t>(A ,  Z )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(A , Z+1)+e</a:t>
            </a:r>
            <a:r>
              <a:rPr lang="en-US" sz="3600" baseline="30000" dirty="0" smtClean="0">
                <a:sym typeface="Wingdings"/>
              </a:rPr>
              <a:t>-</a:t>
            </a:r>
            <a:r>
              <a:rPr lang="en-US" sz="3600" dirty="0" smtClean="0">
                <a:sym typeface="Wingdings"/>
              </a:rPr>
              <a:t>+</a:t>
            </a:r>
            <a:r>
              <a:rPr lang="en-US" sz="36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3600" baseline="-25000" dirty="0" smtClean="0">
                <a:sym typeface="Wingdings"/>
              </a:rPr>
              <a:t>e  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A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ll OK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ym typeface="Wingdings"/>
              </a:rPr>
              <a:t>(A , Z )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(A , Z+2)+2 e</a:t>
            </a:r>
            <a:r>
              <a:rPr lang="en-US" sz="3600" baseline="30000" dirty="0" smtClean="0">
                <a:sym typeface="Wingdings"/>
              </a:rPr>
              <a:t>-</a:t>
            </a:r>
            <a:r>
              <a:rPr lang="en-US" sz="3600" dirty="0" smtClean="0">
                <a:sym typeface="Wingdings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L changes  </a:t>
            </a:r>
            <a:endParaRPr lang="en-US" sz="2800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+ p               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L and </a:t>
            </a:r>
            <a:r>
              <a:rPr lang="en-US" sz="24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/>
              </a:rPr>
              <a:t>spin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change</a:t>
            </a:r>
            <a:endParaRPr lang="en-US" sz="24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ym typeface="Wingdings"/>
            </a:endParaRPr>
          </a:p>
          <a:p>
            <a:pPr marL="0" indent="0">
              <a:buNone/>
            </a:pPr>
            <a:r>
              <a:rPr lang="en-US" sz="4400" dirty="0" smtClean="0"/>
              <a:t>p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+</a:t>
            </a:r>
            <a:r>
              <a:rPr lang="en-US" sz="4400" dirty="0" smtClean="0">
                <a:sym typeface="Wingdings"/>
              </a:rPr>
              <a:t> +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4400" baseline="30000" dirty="0" smtClean="0">
                <a:sym typeface="Wingdings"/>
              </a:rPr>
              <a:t>0 </a:t>
            </a:r>
            <a:r>
              <a:rPr lang="en-US" sz="4400" dirty="0" smtClean="0">
                <a:sym typeface="Wingdings"/>
              </a:rPr>
              <a:t>                  </a:t>
            </a: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+ K</a:t>
            </a:r>
            <a:r>
              <a:rPr lang="en-US" sz="4400" baseline="30000" dirty="0" smtClean="0">
                <a:sym typeface="Wingdings"/>
              </a:rPr>
              <a:t>+</a:t>
            </a:r>
            <a:endParaRPr lang="en-US" sz="2400" baseline="30000" dirty="0" smtClean="0">
              <a:sym typeface="Wingdings"/>
            </a:endParaRP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4400" dirty="0" smtClean="0">
                <a:sym typeface="Wingdings"/>
              </a:rPr>
              <a:t> +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4400" baseline="-25000" dirty="0" smtClean="0">
                <a:sym typeface="Wingdings"/>
              </a:rPr>
              <a:t>e</a:t>
            </a:r>
            <a:endParaRPr lang="en-US" sz="2400" dirty="0" smtClean="0"/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n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93965" y="6387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59698" y="53123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113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4895"/>
            <a:ext cx="8229600" cy="5837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ym typeface="Wingdings"/>
              </a:rPr>
              <a:t>(A ,  Z )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(A , Z+1)+e</a:t>
            </a:r>
            <a:r>
              <a:rPr lang="en-US" sz="3600" baseline="30000" dirty="0" smtClean="0">
                <a:sym typeface="Wingdings"/>
              </a:rPr>
              <a:t>-</a:t>
            </a:r>
            <a:r>
              <a:rPr lang="en-US" sz="3600" dirty="0" smtClean="0">
                <a:sym typeface="Wingdings"/>
              </a:rPr>
              <a:t>+</a:t>
            </a:r>
            <a:r>
              <a:rPr lang="en-US" sz="36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3600" baseline="-25000" dirty="0" smtClean="0">
                <a:sym typeface="Wingdings"/>
              </a:rPr>
              <a:t>e  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A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ll OK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ym typeface="Wingdings"/>
              </a:rPr>
              <a:t>(A , Z )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(A , Z+2)+2 e</a:t>
            </a:r>
            <a:r>
              <a:rPr lang="en-US" sz="3600" baseline="30000" dirty="0" smtClean="0">
                <a:sym typeface="Wingdings"/>
              </a:rPr>
              <a:t>-</a:t>
            </a:r>
            <a:r>
              <a:rPr lang="en-US" sz="3600" dirty="0" smtClean="0">
                <a:sym typeface="Wingdings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L changes  </a:t>
            </a:r>
            <a:endParaRPr lang="en-US" sz="2800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+ p               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L and </a:t>
            </a:r>
            <a:r>
              <a:rPr lang="en-US" sz="24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/>
              </a:rPr>
              <a:t>spin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change</a:t>
            </a:r>
            <a:endParaRPr lang="en-US" sz="24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ym typeface="Wingdings"/>
            </a:endParaRPr>
          </a:p>
          <a:p>
            <a:pPr marL="0" indent="0">
              <a:buNone/>
            </a:pPr>
            <a:r>
              <a:rPr lang="en-US" sz="4400" dirty="0" smtClean="0"/>
              <a:t>p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+</a:t>
            </a:r>
            <a:r>
              <a:rPr lang="en-US" sz="4400" dirty="0" smtClean="0">
                <a:sym typeface="Wingdings"/>
              </a:rPr>
              <a:t> +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4400" baseline="30000" dirty="0" smtClean="0">
                <a:sym typeface="Wingdings"/>
              </a:rPr>
              <a:t>0 </a:t>
            </a:r>
            <a:r>
              <a:rPr lang="en-US" sz="4400" dirty="0" smtClean="0">
                <a:sym typeface="Wingdings"/>
              </a:rPr>
              <a:t>            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B and L change</a:t>
            </a: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+ K</a:t>
            </a:r>
            <a:r>
              <a:rPr lang="en-US" sz="4400" baseline="30000" dirty="0" smtClean="0">
                <a:sym typeface="Wingdings"/>
              </a:rPr>
              <a:t>+</a:t>
            </a:r>
            <a:endParaRPr lang="en-US" sz="2400" baseline="30000" dirty="0" smtClean="0">
              <a:sym typeface="Wingdings"/>
            </a:endParaRP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4400" dirty="0" smtClean="0">
                <a:sym typeface="Wingdings"/>
              </a:rPr>
              <a:t> +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4400" baseline="-25000" dirty="0" smtClean="0">
                <a:sym typeface="Wingdings"/>
              </a:rPr>
              <a:t>e                              </a:t>
            </a: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n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93965" y="6387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59698" y="53123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098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4895"/>
            <a:ext cx="8229600" cy="5837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ym typeface="Wingdings"/>
              </a:rPr>
              <a:t>(A ,  Z )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(A , Z+1)+e</a:t>
            </a:r>
            <a:r>
              <a:rPr lang="en-US" sz="3600" baseline="30000" dirty="0" smtClean="0">
                <a:sym typeface="Wingdings"/>
              </a:rPr>
              <a:t>-</a:t>
            </a:r>
            <a:r>
              <a:rPr lang="en-US" sz="3600" dirty="0" smtClean="0">
                <a:sym typeface="Wingdings"/>
              </a:rPr>
              <a:t>+</a:t>
            </a:r>
            <a:r>
              <a:rPr lang="en-US" sz="36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3600" baseline="-25000" dirty="0" smtClean="0">
                <a:sym typeface="Wingdings"/>
              </a:rPr>
              <a:t>e  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A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ll OK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ym typeface="Wingdings"/>
              </a:rPr>
              <a:t>(A , Z )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(A , Z+2)+2 e</a:t>
            </a:r>
            <a:r>
              <a:rPr lang="en-US" sz="3600" baseline="30000" dirty="0" smtClean="0">
                <a:sym typeface="Wingdings"/>
              </a:rPr>
              <a:t>-</a:t>
            </a:r>
            <a:r>
              <a:rPr lang="en-US" sz="3600" dirty="0" smtClean="0">
                <a:sym typeface="Wingdings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L changes  </a:t>
            </a:r>
            <a:endParaRPr lang="en-US" sz="2800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+ p               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L and </a:t>
            </a:r>
            <a:r>
              <a:rPr lang="en-US" sz="24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/>
              </a:rPr>
              <a:t>spin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change</a:t>
            </a:r>
            <a:endParaRPr lang="en-US" sz="24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ym typeface="Wingdings"/>
            </a:endParaRPr>
          </a:p>
          <a:p>
            <a:pPr marL="0" indent="0">
              <a:buNone/>
            </a:pPr>
            <a:r>
              <a:rPr lang="en-US" sz="4400" dirty="0" smtClean="0"/>
              <a:t>p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+</a:t>
            </a:r>
            <a:r>
              <a:rPr lang="en-US" sz="4400" dirty="0" smtClean="0">
                <a:sym typeface="Wingdings"/>
              </a:rPr>
              <a:t> +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4400" baseline="30000" dirty="0" smtClean="0">
                <a:sym typeface="Wingdings"/>
              </a:rPr>
              <a:t>0 </a:t>
            </a:r>
            <a:r>
              <a:rPr lang="en-US" sz="4400" dirty="0" smtClean="0">
                <a:sym typeface="Wingdings"/>
              </a:rPr>
              <a:t>            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B and L change</a:t>
            </a: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+ K</a:t>
            </a:r>
            <a:r>
              <a:rPr lang="en-US" sz="4400" baseline="30000" dirty="0" smtClean="0">
                <a:sym typeface="Wingdings"/>
              </a:rPr>
              <a:t>+                          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B and L change</a:t>
            </a:r>
            <a:endParaRPr lang="en-US" sz="2400" baseline="30000" dirty="0" smtClean="0">
              <a:sym typeface="Wingdings"/>
            </a:endParaRPr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e</a:t>
            </a:r>
            <a:r>
              <a:rPr lang="en-US" sz="4400" baseline="30000" dirty="0" smtClean="0">
                <a:sym typeface="Wingdings"/>
              </a:rPr>
              <a:t>-</a:t>
            </a:r>
            <a:r>
              <a:rPr lang="en-US" sz="4400" dirty="0" smtClean="0">
                <a:sym typeface="Wingdings"/>
              </a:rPr>
              <a:t>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4400" dirty="0" smtClean="0">
                <a:sym typeface="Wingdings"/>
              </a:rPr>
              <a:t> +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4400" baseline="-25000" dirty="0" smtClean="0">
                <a:sym typeface="Wingdings"/>
              </a:rPr>
              <a:t>e</a:t>
            </a:r>
            <a:endParaRPr lang="en-US" sz="2400" dirty="0" smtClean="0"/>
          </a:p>
          <a:p>
            <a:pPr marL="0" indent="0">
              <a:buNone/>
            </a:pPr>
            <a:r>
              <a:rPr lang="en-US" sz="4400" dirty="0" smtClean="0">
                <a:sym typeface="Wingdings"/>
              </a:rPr>
              <a:t>n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n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93965" y="6387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59698" y="53123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098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1826</Words>
  <Application>Microsoft Macintosh PowerPoint</Application>
  <PresentationFormat>On-screen Show (4:3)</PresentationFormat>
  <Paragraphs>278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New Physics and Neutrino Mass: Facts and Fancy</vt:lpstr>
      <vt:lpstr>Introduction</vt:lpstr>
      <vt:lpstr>Lepton and baryon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offered by known physics</vt:lpstr>
      <vt:lpstr>PowerPoint Presentation</vt:lpstr>
      <vt:lpstr>Why bother with L and B tests, then?</vt:lpstr>
      <vt:lpstr>SM vs light neutrino masses</vt:lpstr>
      <vt:lpstr>SM matter particles in one family</vt:lpstr>
      <vt:lpstr>Masses from coupling to spin-0 boson</vt:lpstr>
      <vt:lpstr>(of course, the Higgs field takes vacuum expectation value, e.g.)</vt:lpstr>
      <vt:lpstr>Fermion masses</vt:lpstr>
      <vt:lpstr>PowerPoint Presentation</vt:lpstr>
      <vt:lpstr>PowerPoint Presentation</vt:lpstr>
      <vt:lpstr>PowerPoint Presentation</vt:lpstr>
      <vt:lpstr>Recap on meaning of the arrows</vt:lpstr>
      <vt:lpstr>ultrarelativistic limit (interactions)</vt:lpstr>
      <vt:lpstr>rest frame (that exists)</vt:lpstr>
      <vt:lpstr>Summary</vt:lpstr>
      <vt:lpstr>HOW to test majorana mass</vt:lpstr>
      <vt:lpstr>Gedanken experiment</vt:lpstr>
      <vt:lpstr>Cosmological neutrinos [1/2]</vt:lpstr>
      <vt:lpstr>Cosmological neutrinos [2/2]</vt:lpstr>
      <vt:lpstr>PowerPoint Presentation</vt:lpstr>
      <vt:lpstr>Double beta decay</vt:lpstr>
      <vt:lpstr>PowerPoint Presentation</vt:lpstr>
      <vt:lpstr>PowerPoint Presentation</vt:lpstr>
      <vt:lpstr>fancy</vt:lpstr>
      <vt:lpstr>Extended Gauge Groups (GUT)</vt:lpstr>
      <vt:lpstr>PowerPoint Presentation</vt:lpstr>
      <vt:lpstr>PowerPoint Presentation</vt:lpstr>
      <vt:lpstr>PowerPoint Presentation</vt:lpstr>
      <vt:lpstr>Sakharov ’67</vt:lpstr>
      <vt:lpstr>PowerPoint Presentation</vt:lpstr>
      <vt:lpstr>Surprise surprise!</vt:lpstr>
      <vt:lpstr>With Fukugita &amp; Yanagida ‘86</vt:lpstr>
      <vt:lpstr>PowerPoint Presentation</vt:lpstr>
      <vt:lpstr>Discussion</vt:lpstr>
      <vt:lpstr>spare slides</vt:lpstr>
      <vt:lpstr>PowerPoint Presentation</vt:lpstr>
      <vt:lpstr>Adding a new `heavy’ neutrino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mass and New Physics: Facts and Fancy</dc:title>
  <dc:creator>Francesco Vissani</dc:creator>
  <cp:lastModifiedBy>Francesco Vissani</cp:lastModifiedBy>
  <cp:revision>51</cp:revision>
  <dcterms:created xsi:type="dcterms:W3CDTF">2016-06-08T07:56:17Z</dcterms:created>
  <dcterms:modified xsi:type="dcterms:W3CDTF">2016-06-13T21:44:33Z</dcterms:modified>
</cp:coreProperties>
</file>